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63"/>
  </p:notesMasterIdLst>
  <p:sldIdLst>
    <p:sldId id="257" r:id="rId4"/>
    <p:sldId id="395" r:id="rId5"/>
    <p:sldId id="402" r:id="rId6"/>
    <p:sldId id="397" r:id="rId7"/>
    <p:sldId id="438" r:id="rId8"/>
    <p:sldId id="396" r:id="rId9"/>
    <p:sldId id="399" r:id="rId10"/>
    <p:sldId id="404" r:id="rId11"/>
    <p:sldId id="401" r:id="rId12"/>
    <p:sldId id="398" r:id="rId13"/>
    <p:sldId id="421" r:id="rId14"/>
    <p:sldId id="420" r:id="rId15"/>
    <p:sldId id="423" r:id="rId16"/>
    <p:sldId id="434" r:id="rId17"/>
    <p:sldId id="425" r:id="rId18"/>
    <p:sldId id="433" r:id="rId19"/>
    <p:sldId id="406" r:id="rId20"/>
    <p:sldId id="426" r:id="rId21"/>
    <p:sldId id="349" r:id="rId22"/>
    <p:sldId id="414" r:id="rId23"/>
    <p:sldId id="412" r:id="rId24"/>
    <p:sldId id="427" r:id="rId25"/>
    <p:sldId id="407" r:id="rId26"/>
    <p:sldId id="357" r:id="rId27"/>
    <p:sldId id="408" r:id="rId28"/>
    <p:sldId id="352" r:id="rId29"/>
    <p:sldId id="439" r:id="rId30"/>
    <p:sldId id="476" r:id="rId31"/>
    <p:sldId id="359" r:id="rId32"/>
    <p:sldId id="440" r:id="rId33"/>
    <p:sldId id="471" r:id="rId34"/>
    <p:sldId id="373" r:id="rId35"/>
    <p:sldId id="371" r:id="rId36"/>
    <p:sldId id="369" r:id="rId37"/>
    <p:sldId id="441" r:id="rId38"/>
    <p:sldId id="474" r:id="rId39"/>
    <p:sldId id="374" r:id="rId40"/>
    <p:sldId id="376" r:id="rId41"/>
    <p:sldId id="473" r:id="rId42"/>
    <p:sldId id="444" r:id="rId43"/>
    <p:sldId id="459" r:id="rId44"/>
    <p:sldId id="463" r:id="rId45"/>
    <p:sldId id="460" r:id="rId46"/>
    <p:sldId id="461" r:id="rId47"/>
    <p:sldId id="462" r:id="rId48"/>
    <p:sldId id="260" r:id="rId49"/>
    <p:sldId id="312" r:id="rId50"/>
    <p:sldId id="319" r:id="rId51"/>
    <p:sldId id="358" r:id="rId52"/>
    <p:sldId id="322" r:id="rId53"/>
    <p:sldId id="465" r:id="rId54"/>
    <p:sldId id="466" r:id="rId55"/>
    <p:sldId id="467" r:id="rId56"/>
    <p:sldId id="468" r:id="rId57"/>
    <p:sldId id="431" r:id="rId58"/>
    <p:sldId id="472" r:id="rId59"/>
    <p:sldId id="475" r:id="rId60"/>
    <p:sldId id="338" r:id="rId61"/>
    <p:sldId id="46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A8AE9-4493-49CF-B5BA-317C5FCE618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944D9-0C66-4BCE-8821-136ACCD24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2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cartoon table to show how I measure things.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8A858-4985-49AE-9A4D-4ED262F847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4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3124-FF9C-40C0-904A-306BD1239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76642-216D-4B57-97F2-B6C79CC58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B5F89-CBCD-4B30-AB1A-9F72FCF0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D436F-0878-4A88-A5E5-C6435B80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3C0FD-47E2-45E5-AFF5-2CC85F7D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1122-9090-4B0A-AEE6-9BA97E787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5EBCD-0563-411A-AFEF-B4F4D0CCF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F13E-486A-4E68-BD79-566725C8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48A2-DFEA-4FF3-863B-DC8CE3FB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C4F86-0A4D-4C6F-B79C-999DF872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6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0F4014-D242-41EC-AD99-AF20407E3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140D-1B20-435A-9356-1D196418B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E0113-41F9-46A8-9E23-690618AF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284B-DD0F-4373-9442-EBC8D7F1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76DD-6F8B-4FD5-A7F9-C77CF04B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6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7A438E8-1787-4D6F-B3EF-FE25FA7D62F1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3E32C49-8FA5-401C-AA18-53E4841D0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64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3773FF3-01DE-4A75-B9D0-2EDE7D56F412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6F1B7ED-97D7-44A5-A691-B430D31F7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57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ECF0508-DD61-45A2-BE45-62020AF14D93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60FAE30-981A-4557-8566-81C130E65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2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B1FF785-7F58-4ACB-816A-7EA4F30CA9AD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AE320D4-503A-4FAB-A302-616157F09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05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60CDD5B-8334-4FE0-A031-2F8A62D0B511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2BBB614-D113-4621-BDF3-91ED2A16A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54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2D391B1-A4C1-400B-B16A-684E15227DB8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A25A5C3-9021-4129-8147-A2EF6A4D1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1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3B7621B-76F5-4B43-8E68-9D606B5A808A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A597D2D-032C-4513-965A-BD75900BD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3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86E8C8D-888B-4BDB-A45A-5F7739689835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8AFF20B-8425-45FF-AA58-400950153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6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950A-0F13-4D35-B444-B102C5C0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E9F09-E6D7-4451-9B9B-D16B9DF8A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95540-3FB3-49AB-91B1-91209C37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F059A-9454-4555-9159-DEE3CEB1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B8333-7ECA-4D43-B9B3-C92CEC68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3E108DD-65F1-4F70-B2CA-1DD28A724DE9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7087BE5-20E3-4F7D-8550-7A2F38D7D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0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B60FF6C-D7AC-4B7B-A841-DAF791F8200D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6F3EB4F-4930-4FE8-B820-C98B7B211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99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02CC925-18B0-4A70-8F69-02FBAA5B9F97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4A35305-2011-4C4E-B6F5-60DF3E764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10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FD520D6-6164-4643-9798-EC014AFB901C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1CBF321-FCDC-429F-8A87-4F72EC55C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95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5A05A8E-E7BE-4138-A165-CDF9C68FEB01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4173324-1D91-482D-BE26-C2680C3FD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08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4EC0C99-F12B-47A3-9C21-B0CEE0C7DE07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197F42E-5600-4815-B1BA-0A1322E3A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35ABC8B-474D-4E2B-93A6-A4BE0D97ECCF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5B6563D-9B43-4910-ABEA-B9F86E76B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20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F0EAEA-1F4A-4DAA-A97B-6271890876F4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533C2A3-11BD-4886-B5B5-6A7BA77F5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54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71D5727-852D-4188-B678-3513AB6F3539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8429102-AAD9-4A5B-BF0C-5C8922A24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46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BD406CF-504E-417C-94FF-AD5436A09284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30C7BAE-FA84-4414-8D0F-9801E6111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2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ECDD-D453-4B0A-8714-E8B79BF6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F7727-6304-410B-B06E-9039D3402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045A5-C421-4659-A2ED-1A2EFC31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DDEA-6E1E-4B59-882B-E8F50BB7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40D86-9F4C-4421-B6CE-2521D9D6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9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B19FF1D-C6FE-47E6-8B69-73F939062782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E1B2F74-D9A6-4CDA-932A-9A7EB8CAB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18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8B6AE03-60BC-4C75-9201-8AD2A8479AF7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255B08C-1882-4BE6-A190-3C440EB35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69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D438720-1E5E-4A4E-8F62-20DCB4D2E5B6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C8E5784-E521-4E86-AE85-B3C757C2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04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57D1D66-642D-47B2-88EF-F534057194E4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4166A61-5F4F-484F-AAC1-EFC8F1458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0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0D2FE-7723-4D5D-97BF-9A596B93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C3D8F-0184-495E-BF4C-6D26EB8A6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7C6AC-F3B0-4E44-8EC1-80996A2B6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ED321-520E-4040-829C-309C73F5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6CA44-4632-4DE7-8954-4ACE801B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2CE81-FE6F-4BD4-ACED-599256DE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7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18AB-33AA-4EB3-B9AA-0B4502EB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6D785-51E5-48E7-BA01-A3A3E318F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AF8FE-0A3A-4653-B435-4C6F348AC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529FD-B843-4F38-9264-0D900A794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4538A-8B57-4F32-9A42-387B97D31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A10728-FBE8-4AB7-ADD8-EB4E42B3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F1DD1-7716-42B0-B681-1EDCFB7D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D7BE7-7D86-4EC5-80D9-E506047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427F-3964-457D-B727-EF005C44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DAE2D-D318-4475-83A0-F6AFBDA7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0A1BA-6B14-47DB-AF8C-0DB1EFB5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44D63-E559-4000-B21B-0E30C4DC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4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CFA6B2-E72C-46DC-87F2-59FEA02D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747FA-B08C-4400-BE38-6E1B3ADA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73E6-2948-475E-9070-431F5695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7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1396-5340-459E-A705-D91EDDD0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C670-DC25-4791-901B-833B3C0A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F2A4B-E1E6-4A32-9302-6D148106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08863-231A-4A9E-B71F-0F4C596D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F575E-621E-49C2-B945-CD55EFD5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8AF59-E84E-446A-A4E6-12371C2A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26A1-B8DC-48C4-8470-7F5B8987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14AC6-EF29-4386-938A-92FDCF23D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15710-46ED-49D0-ADDB-C3C2AB715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447B1-A0EB-46E0-90E9-6A9F102BE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0A344-A6C5-4B3A-8D01-25AD8ED4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406A3-C38C-40C1-8092-53977905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2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B5C7E1-902C-4B6D-874A-DEAB9E60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11DF4-6DFE-467A-937F-B36C5C702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F4526-5EFA-4C35-89AC-52C45CD44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5201-0BEA-476B-85E3-152508626F1E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70D3-056C-46C8-9745-3D17E4769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9AD96-3372-424A-ACA1-5B8D776AE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44687-3CD2-4750-94BF-EF20A8B98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4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7D5C92AB-8F94-4CBC-B05A-6380C8EB49D6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CF30194-023A-4711-8335-65258F44E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268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A16EF84-1C70-4735-A985-5057286BC86D}" type="datetimeFigureOut">
              <a:rPr lang="en-US"/>
              <a:pPr>
                <a:defRPr/>
              </a:pPr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815F4828-6F61-4F8F-964E-82797D4A2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38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33.emf"/><Relationship Id="rId5" Type="http://schemas.openxmlformats.org/officeDocument/2006/relationships/image" Target="../media/image29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8.png"/><Relationship Id="rId9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6.jpg"/><Relationship Id="rId7" Type="http://schemas.openxmlformats.org/officeDocument/2006/relationships/image" Target="../media/image7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jpg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F718-A76C-4247-BFC1-B8E899231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340" y="-92624"/>
            <a:ext cx="11518084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Hydrologic modeling applications in wildfire management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E0EAA6-5FB5-4B1D-AF59-3380D0A48A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41" y="2019309"/>
            <a:ext cx="6332478" cy="4749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CAE7D-BED2-4FC0-9F1E-373DC927EDDE}"/>
              </a:ext>
            </a:extLst>
          </p:cNvPr>
          <p:cNvSpPr txBox="1"/>
          <p:nvPr/>
        </p:nvSpPr>
        <p:spPr>
          <a:xfrm>
            <a:off x="277464" y="1591152"/>
            <a:ext cx="85431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Zack Holden – Research Ecologist, RMRS Fire lab, Missoula, MT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Allen Warren –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Alan Swanson–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Kimberley Davis – RMRS Fire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Solomon </a:t>
            </a:r>
            <a:r>
              <a:rPr lang="en-US" sz="2400" dirty="0" err="1">
                <a:solidFill>
                  <a:schemeClr val="bg1"/>
                </a:solidFill>
              </a:rPr>
              <a:t>Dobrowski</a:t>
            </a:r>
            <a:r>
              <a:rPr lang="en-US" sz="2400" dirty="0">
                <a:solidFill>
                  <a:schemeClr val="bg1"/>
                </a:solidFill>
              </a:rPr>
              <a:t> –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Marco </a:t>
            </a:r>
            <a:r>
              <a:rPr lang="en-US" sz="2400" dirty="0" err="1">
                <a:solidFill>
                  <a:schemeClr val="bg1"/>
                </a:solidFill>
              </a:rPr>
              <a:t>Maneta</a:t>
            </a:r>
            <a:r>
              <a:rPr lang="en-US" sz="2400" dirty="0">
                <a:solidFill>
                  <a:schemeClr val="bg1"/>
                </a:solidFill>
              </a:rPr>
              <a:t> –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Matt Jolly  RMRS </a:t>
            </a:r>
            <a:r>
              <a:rPr lang="en-US" sz="2400" dirty="0" err="1">
                <a:solidFill>
                  <a:schemeClr val="bg1"/>
                </a:solidFill>
              </a:rPr>
              <a:t>firelab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Charlie Luce RMRS, Boise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Kelsey </a:t>
            </a:r>
            <a:r>
              <a:rPr lang="en-US" sz="2400" dirty="0" err="1">
                <a:solidFill>
                  <a:schemeClr val="bg1"/>
                </a:solidFill>
              </a:rPr>
              <a:t>Jencso</a:t>
            </a:r>
            <a:r>
              <a:rPr lang="en-US" sz="2400" dirty="0">
                <a:solidFill>
                  <a:schemeClr val="bg1"/>
                </a:solidFill>
              </a:rPr>
              <a:t>,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Zachary </a:t>
            </a:r>
            <a:r>
              <a:rPr lang="en-US" sz="2400" dirty="0" err="1">
                <a:solidFill>
                  <a:schemeClr val="bg1"/>
                </a:solidFill>
              </a:rPr>
              <a:t>Hoylman</a:t>
            </a:r>
            <a:r>
              <a:rPr lang="en-US" sz="2400" dirty="0">
                <a:solidFill>
                  <a:schemeClr val="bg1"/>
                </a:solidFill>
              </a:rPr>
              <a:t>,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Ellen </a:t>
            </a:r>
            <a:r>
              <a:rPr lang="en-US" sz="2400" dirty="0" err="1">
                <a:solidFill>
                  <a:schemeClr val="bg1"/>
                </a:solidFill>
              </a:rPr>
              <a:t>Jungck</a:t>
            </a:r>
            <a:r>
              <a:rPr lang="en-US" sz="2400" dirty="0">
                <a:solidFill>
                  <a:schemeClr val="bg1"/>
                </a:solidFill>
              </a:rPr>
              <a:t>, USFS Region 1</a:t>
            </a:r>
          </a:p>
          <a:p>
            <a:r>
              <a:rPr lang="en-US" sz="2400" dirty="0">
                <a:solidFill>
                  <a:schemeClr val="bg1"/>
                </a:solidFill>
              </a:rPr>
              <a:t>Vince Archer, USFS Region 1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1A84B-CB45-4E05-BC41-BA4319601F44}"/>
              </a:ext>
            </a:extLst>
          </p:cNvPr>
          <p:cNvSpPr txBox="1"/>
          <p:nvPr/>
        </p:nvSpPr>
        <p:spPr>
          <a:xfrm>
            <a:off x="5985818" y="4897516"/>
            <a:ext cx="609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Lolo Peak fire, July-August 2017</a:t>
            </a:r>
          </a:p>
        </p:txBody>
      </p:sp>
    </p:spTree>
    <p:extLst>
      <p:ext uri="{BB962C8B-B14F-4D97-AF65-F5344CB8AC3E}">
        <p14:creationId xmlns:p14="http://schemas.microsoft.com/office/powerpoint/2010/main" val="133917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72E9EE-675B-9B41-6FC9-E78FDD967AA0}"/>
              </a:ext>
            </a:extLst>
          </p:cNvPr>
          <p:cNvSpPr txBox="1">
            <a:spLocks/>
          </p:cNvSpPr>
          <p:nvPr/>
        </p:nvSpPr>
        <p:spPr bwMode="auto">
          <a:xfrm>
            <a:off x="273141" y="-183591"/>
            <a:ext cx="3971636" cy="155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stopped running in  2020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464034-5A60-03C2-9396-9E09056DF2BC}"/>
              </a:ext>
            </a:extLst>
          </p:cNvPr>
          <p:cNvSpPr txBox="1">
            <a:spLocks/>
          </p:cNvSpPr>
          <p:nvPr/>
        </p:nvSpPr>
        <p:spPr>
          <a:xfrm>
            <a:off x="129310" y="0"/>
            <a:ext cx="8596313" cy="831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NASA A.35 Applied Science / Wildfire Applications (2014-2018) </a:t>
            </a: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Co-PI’s Matt Jolly, Russ Parsons, Marco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Maneta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Erin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Landguth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16A4B1C-BF9C-08B7-5A6F-35BEBD790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" r="1930" b="8005"/>
          <a:stretch/>
        </p:blipFill>
        <p:spPr bwMode="auto">
          <a:xfrm>
            <a:off x="1906859" y="1555192"/>
            <a:ext cx="10285141" cy="516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FB94C-C2FA-DD0E-0AD1-C6D8BB88F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1" t="16253" r="23716" b="53377"/>
          <a:stretch/>
        </p:blipFill>
        <p:spPr>
          <a:xfrm>
            <a:off x="211110" y="3024735"/>
            <a:ext cx="1402958" cy="1327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8757E3-24F8-1C93-BD21-585262A71554}"/>
              </a:ext>
            </a:extLst>
          </p:cNvPr>
          <p:cNvSpPr txBox="1"/>
          <p:nvPr/>
        </p:nvSpPr>
        <p:spPr>
          <a:xfrm>
            <a:off x="261990" y="4352173"/>
            <a:ext cx="147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Allen Warren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A00AD-25B3-3DAE-9784-B240B9EF7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90" y="4797970"/>
            <a:ext cx="1126465" cy="13274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468440-8838-B5B4-96B6-20A5F25C4D25}"/>
              </a:ext>
            </a:extLst>
          </p:cNvPr>
          <p:cNvSpPr txBox="1"/>
          <p:nvPr/>
        </p:nvSpPr>
        <p:spPr>
          <a:xfrm>
            <a:off x="129310" y="6146617"/>
            <a:ext cx="14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Alan Swanson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/>
              </a:rPr>
              <a:t>U. Montana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E07970-08C2-E7C0-0DFE-B8BC3ACDF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872"/>
            <a:ext cx="5226338" cy="43549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937F5-E00D-243C-4466-D0F1BA7FB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419"/>
            <a:ext cx="8251902" cy="2299855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Historical soil water balance data</a:t>
            </a:r>
          </a:p>
          <a:p>
            <a:r>
              <a:rPr lang="en-US" sz="2800" dirty="0">
                <a:solidFill>
                  <a:schemeClr val="bg1"/>
                </a:solidFill>
              </a:rPr>
              <a:t>Daily 250 meter grids 1981-2020</a:t>
            </a:r>
          </a:p>
          <a:p>
            <a:r>
              <a:rPr lang="en-US" sz="2800" dirty="0">
                <a:solidFill>
                  <a:schemeClr val="bg1"/>
                </a:solidFill>
              </a:rPr>
              <a:t>30 year climatology/downscaled to 30m for Region 1</a:t>
            </a:r>
          </a:p>
          <a:p>
            <a:r>
              <a:rPr lang="en-US" sz="2800" dirty="0">
                <a:solidFill>
                  <a:schemeClr val="bg1"/>
                </a:solidFill>
              </a:rPr>
              <a:t>Vegetation mapping,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CE41B-1C49-3D2B-DBC5-5FEA3A18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4" y="2319676"/>
            <a:ext cx="7075055" cy="4566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D5F3EB-F053-151C-F912-C547A638B64E}"/>
              </a:ext>
            </a:extLst>
          </p:cNvPr>
          <p:cNvSpPr txBox="1"/>
          <p:nvPr/>
        </p:nvSpPr>
        <p:spPr>
          <a:xfrm>
            <a:off x="305761" y="2490778"/>
            <a:ext cx="4025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Lolo, </a:t>
            </a:r>
            <a:r>
              <a:rPr lang="en-US" sz="2000" dirty="0" err="1">
                <a:solidFill>
                  <a:schemeClr val="bg1"/>
                </a:solidFill>
              </a:rPr>
              <a:t>Montan</a:t>
            </a:r>
            <a:r>
              <a:rPr lang="en-US" sz="2000" dirty="0">
                <a:solidFill>
                  <a:schemeClr val="bg1"/>
                </a:solidFill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89821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EE6A-13EE-DCEF-65DA-40004B5EA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9DEB1-EB20-1B02-E49B-1AB90344A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" r="1361" b="12316"/>
          <a:stretch/>
        </p:blipFill>
        <p:spPr>
          <a:xfrm>
            <a:off x="2824740" y="18790"/>
            <a:ext cx="9350255" cy="6107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761B8-4E80-D2E5-F11A-3BDB454A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53"/>
            <a:ext cx="3298852" cy="2714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CFA74-E73E-ECB5-1BB1-B15B8A512D68}"/>
              </a:ext>
            </a:extLst>
          </p:cNvPr>
          <p:cNvSpPr txBox="1"/>
          <p:nvPr/>
        </p:nvSpPr>
        <p:spPr>
          <a:xfrm>
            <a:off x="2222082" y="6126156"/>
            <a:ext cx="1131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Hoylman</a:t>
            </a:r>
            <a:r>
              <a:rPr lang="en-US" dirty="0">
                <a:solidFill>
                  <a:schemeClr val="bg1"/>
                </a:solidFill>
              </a:rPr>
              <a:t> et al. (in revision) Optimizing drought assessment for soil for moisture deficits (Water Res. Res.)</a:t>
            </a:r>
          </a:p>
          <a:p>
            <a:r>
              <a:rPr lang="en-US" i="1" dirty="0">
                <a:solidFill>
                  <a:schemeClr val="bg1"/>
                </a:solidFill>
              </a:rPr>
              <a:t>NOAA/NIDIS funding-2018-2021; drought indicators of soil moisture  </a:t>
            </a:r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21CC9F-0FEC-4FBD-486B-3A5435085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t="8588" b="15674"/>
          <a:stretch/>
        </p:blipFill>
        <p:spPr>
          <a:xfrm>
            <a:off x="163559" y="3883028"/>
            <a:ext cx="1771009" cy="1791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2AA773-E8AD-76F7-F0DB-EFF4A0643782}"/>
              </a:ext>
            </a:extLst>
          </p:cNvPr>
          <p:cNvSpPr txBox="1"/>
          <p:nvPr/>
        </p:nvSpPr>
        <p:spPr>
          <a:xfrm>
            <a:off x="245500" y="5674884"/>
            <a:ext cx="197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Zack </a:t>
            </a:r>
            <a:r>
              <a:rPr lang="en-US" dirty="0" err="1">
                <a:solidFill>
                  <a:schemeClr val="bg1"/>
                </a:solidFill>
              </a:rPr>
              <a:t>Hoylman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U. Montana</a:t>
            </a:r>
          </a:p>
        </p:txBody>
      </p:sp>
    </p:spTree>
    <p:extLst>
      <p:ext uri="{BB962C8B-B14F-4D97-AF65-F5344CB8AC3E}">
        <p14:creationId xmlns:p14="http://schemas.microsoft.com/office/powerpoint/2010/main" val="145044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72E9EE-675B-9B41-6FC9-E78FDD967AA0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8192655" cy="106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</a:rPr>
              <a:t>NOAA/NIDIS support 2021-2024</a:t>
            </a:r>
          </a:p>
          <a:p>
            <a:pPr algn="l"/>
            <a:r>
              <a:rPr lang="en-US" sz="2000" i="1" dirty="0">
                <a:solidFill>
                  <a:schemeClr val="bg1"/>
                </a:solidFill>
              </a:rPr>
              <a:t>High resolution soil moisture modeling for drought an wildfire management </a:t>
            </a:r>
          </a:p>
          <a:p>
            <a:pPr algn="l"/>
            <a:r>
              <a:rPr lang="en-US" sz="2000" i="1" dirty="0">
                <a:solidFill>
                  <a:schemeClr val="bg1"/>
                </a:solidFill>
              </a:rPr>
              <a:t>Marina </a:t>
            </a:r>
            <a:r>
              <a:rPr lang="en-US" sz="2000" i="1" dirty="0" err="1">
                <a:solidFill>
                  <a:schemeClr val="bg1"/>
                </a:solidFill>
              </a:rPr>
              <a:t>Skumanich</a:t>
            </a:r>
            <a:r>
              <a:rPr lang="en-US" sz="2000" i="1" dirty="0">
                <a:solidFill>
                  <a:schemeClr val="bg1"/>
                </a:solidFill>
              </a:rPr>
              <a:t>, Britt Parker 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94AA-97E3-6551-1F3F-C7B6AFEDE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9"/>
          <a:stretch/>
        </p:blipFill>
        <p:spPr>
          <a:xfrm>
            <a:off x="208682" y="1496291"/>
            <a:ext cx="11909426" cy="53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9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BD11C-453C-D114-2CEA-1FC9952FE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8" y="2022758"/>
            <a:ext cx="6345382" cy="4759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A0B67D-F298-87D4-1C79-52FE5524ED32}"/>
              </a:ext>
            </a:extLst>
          </p:cNvPr>
          <p:cNvSpPr txBox="1"/>
          <p:nvPr/>
        </p:nvSpPr>
        <p:spPr>
          <a:xfrm>
            <a:off x="101600" y="6821"/>
            <a:ext cx="122012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NOAA/NIDIS support 2021-2024 -Operational daily snow and soil moisture model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- Daily 250 meter soil moisture anomaly + 3 day forecast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- modified </a:t>
            </a:r>
            <a:r>
              <a:rPr lang="en-US" sz="2400" dirty="0" err="1">
                <a:solidFill>
                  <a:schemeClr val="bg1"/>
                </a:solidFill>
              </a:rPr>
              <a:t>Keetch</a:t>
            </a:r>
            <a:r>
              <a:rPr lang="en-US" sz="2400" dirty="0">
                <a:solidFill>
                  <a:schemeClr val="bg1"/>
                </a:solidFill>
              </a:rPr>
              <a:t>-Byram Drought Index in development (co-I Matt Jolly)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- planned link to drought.gov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0CFFF-3658-02BB-F1EF-379728E82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9"/>
          <a:stretch/>
        </p:blipFill>
        <p:spPr>
          <a:xfrm>
            <a:off x="0" y="3853134"/>
            <a:ext cx="5629564" cy="25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5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530F-257F-4D82-910A-85C42CB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295" y="-44229"/>
            <a:ext cx="5871897" cy="71031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Ecohydrology models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1CC47-24E7-48F6-8BA5-D2F1CFB24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1"/>
          <a:stretch/>
        </p:blipFill>
        <p:spPr>
          <a:xfrm>
            <a:off x="30936" y="2610348"/>
            <a:ext cx="7688934" cy="42476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DAFF06-282B-4D29-A7A7-16942D9DDB77}"/>
              </a:ext>
            </a:extLst>
          </p:cNvPr>
          <p:cNvSpPr txBox="1"/>
          <p:nvPr/>
        </p:nvSpPr>
        <p:spPr>
          <a:xfrm>
            <a:off x="81490" y="483364"/>
            <a:ext cx="5867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Simulate surface energy/moisture exchange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-Ground surface 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moisture (3 layers)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-Ground 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Evapotranspiration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Runoff (ech2o)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28C39-8D73-47F2-B5E8-ABE243486B66}"/>
              </a:ext>
            </a:extLst>
          </p:cNvPr>
          <p:cNvSpPr txBox="1"/>
          <p:nvPr/>
        </p:nvSpPr>
        <p:spPr>
          <a:xfrm>
            <a:off x="8396405" y="6430401"/>
            <a:ext cx="282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Maneta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Silverman 2013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CFC4C94-FBBC-B3AC-2CB8-00F81ED26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30" y="3108921"/>
            <a:ext cx="3094770" cy="338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090D801-A841-2E2D-DB15-95AA47A2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b="60864"/>
          <a:stretch/>
        </p:blipFill>
        <p:spPr bwMode="auto">
          <a:xfrm>
            <a:off x="7491524" y="363293"/>
            <a:ext cx="4299459" cy="218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340980-C3DB-40AE-5DD1-CD9EDE156A68}"/>
              </a:ext>
            </a:extLst>
          </p:cNvPr>
          <p:cNvSpPr txBox="1"/>
          <p:nvPr/>
        </p:nvSpPr>
        <p:spPr>
          <a:xfrm>
            <a:off x="8214367" y="2458191"/>
            <a:ext cx="300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Frankenstein and Koenig 2004</a:t>
            </a:r>
          </a:p>
        </p:txBody>
      </p:sp>
    </p:spTree>
    <p:extLst>
      <p:ext uri="{BB962C8B-B14F-4D97-AF65-F5344CB8AC3E}">
        <p14:creationId xmlns:p14="http://schemas.microsoft.com/office/powerpoint/2010/main" val="756054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0593E6-7654-4144-BF8E-5F1EB0D15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7" y="164239"/>
            <a:ext cx="8275534" cy="58359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B7205E-4268-8C44-B09C-DCD722F8B513}"/>
              </a:ext>
            </a:extLst>
          </p:cNvPr>
          <p:cNvGrpSpPr/>
          <p:nvPr/>
        </p:nvGrpSpPr>
        <p:grpSpPr>
          <a:xfrm>
            <a:off x="3232733" y="1484835"/>
            <a:ext cx="7500808" cy="3980158"/>
            <a:chOff x="3925466" y="1512557"/>
            <a:chExt cx="7745783" cy="39801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6BC41A-2A33-3E44-AE7C-FCBBEC91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6638" y="1512557"/>
              <a:ext cx="4684611" cy="3980158"/>
            </a:xfrm>
            <a:prstGeom prst="rect">
              <a:avLst/>
            </a:prstGeom>
          </p:spPr>
        </p:pic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3CC60197-707B-644C-B516-E63F1DBE29C5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rot="5400000" flipH="1">
              <a:off x="6259217" y="2422989"/>
              <a:ext cx="735975" cy="5403478"/>
            </a:xfrm>
            <a:prstGeom prst="curvedConnector4">
              <a:avLst>
                <a:gd name="adj1" fmla="val -11364"/>
                <a:gd name="adj2" fmla="val 71674"/>
              </a:avLst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153EEF-DAF9-B20E-4FBF-79AD5CE08092}"/>
              </a:ext>
            </a:extLst>
          </p:cNvPr>
          <p:cNvSpPr txBox="1"/>
          <p:nvPr/>
        </p:nvSpPr>
        <p:spPr>
          <a:xfrm>
            <a:off x="77556" y="6182877"/>
            <a:ext cx="10755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National Science Foundation Geography Grant: Solomon </a:t>
            </a:r>
            <a:r>
              <a:rPr lang="en-US" sz="2400" dirty="0" err="1">
                <a:solidFill>
                  <a:schemeClr val="bg1"/>
                </a:solidFill>
              </a:rPr>
              <a:t>Dobrowski</a:t>
            </a:r>
            <a:r>
              <a:rPr lang="en-US" sz="2400" dirty="0">
                <a:solidFill>
                  <a:schemeClr val="bg1"/>
                </a:solidFill>
              </a:rPr>
              <a:t>, P.I. (2017-2019)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46F092-35FA-895A-9CA6-9DBC0E11F8A6}"/>
              </a:ext>
            </a:extLst>
          </p:cNvPr>
          <p:cNvGrpSpPr/>
          <p:nvPr/>
        </p:nvGrpSpPr>
        <p:grpSpPr>
          <a:xfrm>
            <a:off x="10833321" y="2322631"/>
            <a:ext cx="1358679" cy="2406388"/>
            <a:chOff x="1043898" y="1867951"/>
            <a:chExt cx="2018560" cy="3503483"/>
          </a:xfrm>
        </p:grpSpPr>
        <p:pic>
          <p:nvPicPr>
            <p:cNvPr id="4" name="Picture 2" descr="People">
              <a:extLst>
                <a:ext uri="{FF2B5EF4-FFF2-40B4-BE49-F238E27FC236}">
                  <a16:creationId xmlns:a16="http://schemas.microsoft.com/office/drawing/2014/main" id="{11F1CEAE-B01F-A04A-6F04-91AF4121F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898" y="1867951"/>
              <a:ext cx="1921863" cy="2562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336A93-F71B-E135-E608-A725D455227E}"/>
                </a:ext>
              </a:extLst>
            </p:cNvPr>
            <p:cNvSpPr txBox="1"/>
            <p:nvPr/>
          </p:nvSpPr>
          <p:spPr>
            <a:xfrm>
              <a:off x="1245849" y="4430435"/>
              <a:ext cx="1816609" cy="94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Marco </a:t>
              </a:r>
              <a:r>
                <a:rPr lang="en-US" dirty="0" err="1">
                  <a:solidFill>
                    <a:schemeClr val="bg1"/>
                  </a:solidFill>
                </a:rPr>
                <a:t>Maneta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4D3B09C-A4BF-79BB-903D-496F63173927}"/>
              </a:ext>
            </a:extLst>
          </p:cNvPr>
          <p:cNvGrpSpPr/>
          <p:nvPr/>
        </p:nvGrpSpPr>
        <p:grpSpPr>
          <a:xfrm>
            <a:off x="10797211" y="4745093"/>
            <a:ext cx="1327113" cy="1905817"/>
            <a:chOff x="8914729" y="2440840"/>
            <a:chExt cx="2286000" cy="3105593"/>
          </a:xfrm>
        </p:grpSpPr>
        <p:pic>
          <p:nvPicPr>
            <p:cNvPr id="8" name="Picture 8" descr="EEB Seminar Series- Anna Sala - Cornell">
              <a:extLst>
                <a:ext uri="{FF2B5EF4-FFF2-40B4-BE49-F238E27FC236}">
                  <a16:creationId xmlns:a16="http://schemas.microsoft.com/office/drawing/2014/main" id="{7FDB49B3-5F02-8702-7FE1-57FF1FBBF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4729" y="2440840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104764-DA1C-EE78-BC1A-7B80EEC157C8}"/>
                </a:ext>
              </a:extLst>
            </p:cNvPr>
            <p:cNvSpPr txBox="1"/>
            <p:nvPr/>
          </p:nvSpPr>
          <p:spPr>
            <a:xfrm>
              <a:off x="8914729" y="4944594"/>
              <a:ext cx="2059714" cy="60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Anna Sala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7D9F0B5-C7BE-4000-37CB-51089ABF9D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30781" r="13960" b="18552"/>
          <a:stretch/>
        </p:blipFill>
        <p:spPr>
          <a:xfrm>
            <a:off x="10733541" y="116798"/>
            <a:ext cx="1136027" cy="12907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CC20F-9D94-43F9-ECAA-6289A336D1DA}"/>
              </a:ext>
            </a:extLst>
          </p:cNvPr>
          <p:cNvSpPr txBox="1"/>
          <p:nvPr/>
        </p:nvSpPr>
        <p:spPr>
          <a:xfrm>
            <a:off x="10823869" y="1433431"/>
            <a:ext cx="123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Solomon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Dobrowski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189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4A41-DD04-4736-977C-1220A8361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73" y="-201930"/>
            <a:ext cx="10354980" cy="922366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Simulating plant hydraulics with ech2o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759B743-03E1-7173-B679-0FD02EB89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C49EF912-6135-4526-7B01-7010D8947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/>
          <a:stretch/>
        </p:blipFill>
        <p:spPr>
          <a:xfrm>
            <a:off x="7557892" y="2436713"/>
            <a:ext cx="4634108" cy="255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AF534-1AE6-DFA3-71FC-BFE822B8A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49"/>
          <a:stretch/>
        </p:blipFill>
        <p:spPr>
          <a:xfrm>
            <a:off x="0" y="720436"/>
            <a:ext cx="7684655" cy="5988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6CF6F-B66A-A722-5501-CC457C6E0BAC}"/>
              </a:ext>
            </a:extLst>
          </p:cNvPr>
          <p:cNvSpPr txBox="1"/>
          <p:nvPr/>
        </p:nvSpPr>
        <p:spPr>
          <a:xfrm>
            <a:off x="8636000" y="146796"/>
            <a:ext cx="355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Gerard </a:t>
            </a:r>
            <a:r>
              <a:rPr lang="en-US" sz="2400" dirty="0" err="1">
                <a:solidFill>
                  <a:schemeClr val="bg1"/>
                </a:solidFill>
              </a:rPr>
              <a:t>Sapes</a:t>
            </a:r>
            <a:r>
              <a:rPr lang="en-US" sz="2400" dirty="0">
                <a:solidFill>
                  <a:schemeClr val="bg1"/>
                </a:solidFill>
              </a:rPr>
              <a:t>, Anna Sala, University of Montana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Ponderosa pine seedling dry down Experiments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4BC95-DD64-C05A-AB4A-DC7B2FE20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8" t="13788" r="32843" b="66829"/>
          <a:stretch/>
        </p:blipFill>
        <p:spPr>
          <a:xfrm>
            <a:off x="7721605" y="5244769"/>
            <a:ext cx="4440048" cy="13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759B743-03E1-7173-B679-0FD02EB893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164AC4-6A61-5126-E9B2-364782C30FFC}"/>
              </a:ext>
            </a:extLst>
          </p:cNvPr>
          <p:cNvSpPr/>
          <p:nvPr/>
        </p:nvSpPr>
        <p:spPr>
          <a:xfrm>
            <a:off x="10240" y="518298"/>
            <a:ext cx="2656519" cy="56368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C06E9-4365-C5DA-874A-D690C9ACC19E}"/>
              </a:ext>
            </a:extLst>
          </p:cNvPr>
          <p:cNvSpPr/>
          <p:nvPr/>
        </p:nvSpPr>
        <p:spPr>
          <a:xfrm>
            <a:off x="3213302" y="1669463"/>
            <a:ext cx="3851755" cy="19396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6E97B1A-A310-B1F3-6DB5-BA93C2CD2D83}"/>
              </a:ext>
            </a:extLst>
          </p:cNvPr>
          <p:cNvSpPr/>
          <p:nvPr/>
        </p:nvSpPr>
        <p:spPr>
          <a:xfrm>
            <a:off x="3301883" y="1977772"/>
            <a:ext cx="3569867" cy="149055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1872E-A17F-55E8-C2D5-11526BD86614}"/>
              </a:ext>
            </a:extLst>
          </p:cNvPr>
          <p:cNvSpPr/>
          <p:nvPr/>
        </p:nvSpPr>
        <p:spPr>
          <a:xfrm>
            <a:off x="84223" y="849755"/>
            <a:ext cx="2330634" cy="129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06DCE4-1978-4817-02AB-D3306D6EA542}"/>
              </a:ext>
            </a:extLst>
          </p:cNvPr>
          <p:cNvGrpSpPr/>
          <p:nvPr/>
        </p:nvGrpSpPr>
        <p:grpSpPr>
          <a:xfrm>
            <a:off x="172752" y="1071206"/>
            <a:ext cx="1644223" cy="987081"/>
            <a:chOff x="1848464" y="638173"/>
            <a:chExt cx="2618762" cy="14859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199E82-9BC2-9E5F-1699-0D73DB329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" t="15513" r="14203" b="20292"/>
            <a:stretch/>
          </p:blipFill>
          <p:spPr>
            <a:xfrm>
              <a:off x="1848464" y="638173"/>
              <a:ext cx="2266337" cy="1209677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50000"/>
                </a:scheme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2084D9-3DD3-3444-7520-3B9F6CDA8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" t="15513" r="14203" b="20292"/>
            <a:stretch/>
          </p:blipFill>
          <p:spPr>
            <a:xfrm>
              <a:off x="1915139" y="695323"/>
              <a:ext cx="2266337" cy="1209677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50000"/>
                </a:scheme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241194-A308-92E3-AF23-8DB74DEFE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" t="15513" r="14203" b="20292"/>
            <a:stretch/>
          </p:blipFill>
          <p:spPr>
            <a:xfrm>
              <a:off x="1981814" y="752473"/>
              <a:ext cx="2266337" cy="1209677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50000"/>
                </a:scheme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F195D3-D524-1722-B225-FD5583E0B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" t="15513" r="14203" b="20292"/>
            <a:stretch/>
          </p:blipFill>
          <p:spPr>
            <a:xfrm>
              <a:off x="2058014" y="800098"/>
              <a:ext cx="2266337" cy="1209677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50000"/>
                </a:scheme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B2D9D0-9965-D031-9650-1B979636F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" t="15513" r="14203" b="20292"/>
            <a:stretch/>
          </p:blipFill>
          <p:spPr>
            <a:xfrm>
              <a:off x="2124689" y="857248"/>
              <a:ext cx="2266337" cy="1209677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50000"/>
                </a:scheme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0DCDFB-BC52-6600-DD17-318822533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3" t="15513" r="14203" b="20292"/>
            <a:stretch/>
          </p:blipFill>
          <p:spPr>
            <a:xfrm>
              <a:off x="2200889" y="914398"/>
              <a:ext cx="2266337" cy="1209677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50000"/>
                </a:scheme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8BC5829-8F14-CD86-4103-8F682A97BDAA}"/>
                </a:ext>
              </a:extLst>
            </p:cNvPr>
            <p:cNvSpPr/>
            <p:nvPr/>
          </p:nvSpPr>
          <p:spPr>
            <a:xfrm>
              <a:off x="2695575" y="1519236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E40184D-AED9-3246-066D-31267ECA95E0}"/>
                </a:ext>
              </a:extLst>
            </p:cNvPr>
            <p:cNvSpPr/>
            <p:nvPr/>
          </p:nvSpPr>
          <p:spPr>
            <a:xfrm>
              <a:off x="2847975" y="1671636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1BA78CC-7EA8-63D5-46E1-3D931079B905}"/>
                </a:ext>
              </a:extLst>
            </p:cNvPr>
            <p:cNvSpPr/>
            <p:nvPr/>
          </p:nvSpPr>
          <p:spPr>
            <a:xfrm>
              <a:off x="2333625" y="995361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D682F5-B7B9-2C68-9E3D-BB95061BC9A3}"/>
                </a:ext>
              </a:extLst>
            </p:cNvPr>
            <p:cNvSpPr/>
            <p:nvPr/>
          </p:nvSpPr>
          <p:spPr>
            <a:xfrm>
              <a:off x="2447925" y="1166811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309E237-F119-02A1-74F4-81F76A16F3CF}"/>
                </a:ext>
              </a:extLst>
            </p:cNvPr>
            <p:cNvSpPr/>
            <p:nvPr/>
          </p:nvSpPr>
          <p:spPr>
            <a:xfrm>
              <a:off x="2600325" y="1166811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118CD6-AC0B-09BA-B8D8-2592CD89B7DD}"/>
                </a:ext>
              </a:extLst>
            </p:cNvPr>
            <p:cNvSpPr/>
            <p:nvPr/>
          </p:nvSpPr>
          <p:spPr>
            <a:xfrm>
              <a:off x="2752725" y="1319211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2B9D0F-16B0-02F5-EB7F-33080ACEEF96}"/>
                </a:ext>
              </a:extLst>
            </p:cNvPr>
            <p:cNvSpPr/>
            <p:nvPr/>
          </p:nvSpPr>
          <p:spPr>
            <a:xfrm>
              <a:off x="2905125" y="1471611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C897BD-6C72-4424-586C-EB3BDF5DBDD8}"/>
                </a:ext>
              </a:extLst>
            </p:cNvPr>
            <p:cNvSpPr/>
            <p:nvPr/>
          </p:nvSpPr>
          <p:spPr>
            <a:xfrm>
              <a:off x="2447925" y="1352549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2D51160-7031-E9E9-F24F-D838BE3569E2}"/>
                </a:ext>
              </a:extLst>
            </p:cNvPr>
            <p:cNvSpPr/>
            <p:nvPr/>
          </p:nvSpPr>
          <p:spPr>
            <a:xfrm>
              <a:off x="2600325" y="1471611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0C5B8AE-5A7B-4CD4-A956-2D974380A30C}"/>
                </a:ext>
              </a:extLst>
            </p:cNvPr>
            <p:cNvSpPr/>
            <p:nvPr/>
          </p:nvSpPr>
          <p:spPr>
            <a:xfrm>
              <a:off x="2352675" y="1504949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87D5B9-4779-6443-BB5F-44D2DB2BEEE1}"/>
                </a:ext>
              </a:extLst>
            </p:cNvPr>
            <p:cNvSpPr/>
            <p:nvPr/>
          </p:nvSpPr>
          <p:spPr>
            <a:xfrm>
              <a:off x="2600325" y="1504949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9D44D9-EE08-08B5-68D7-4FDA52565A3D}"/>
                </a:ext>
              </a:extLst>
            </p:cNvPr>
            <p:cNvSpPr/>
            <p:nvPr/>
          </p:nvSpPr>
          <p:spPr>
            <a:xfrm>
              <a:off x="2752725" y="1657349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54810D-C3F2-1CD8-AE8F-D28AB91A787E}"/>
                </a:ext>
              </a:extLst>
            </p:cNvPr>
            <p:cNvSpPr/>
            <p:nvPr/>
          </p:nvSpPr>
          <p:spPr>
            <a:xfrm>
              <a:off x="2505075" y="1657349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79E5A2D-E1DF-6FEC-992A-07849B3C0258}"/>
                </a:ext>
              </a:extLst>
            </p:cNvPr>
            <p:cNvSpPr/>
            <p:nvPr/>
          </p:nvSpPr>
          <p:spPr>
            <a:xfrm>
              <a:off x="2571750" y="995361"/>
              <a:ext cx="66675" cy="714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13C255-A3C1-E9AD-FAA1-81DFF48B0846}"/>
              </a:ext>
            </a:extLst>
          </p:cNvPr>
          <p:cNvSpPr/>
          <p:nvPr/>
        </p:nvSpPr>
        <p:spPr>
          <a:xfrm>
            <a:off x="95186" y="2258332"/>
            <a:ext cx="2330635" cy="1210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D4AC88-0070-4E6A-97C0-05C092B461C4}"/>
              </a:ext>
            </a:extLst>
          </p:cNvPr>
          <p:cNvSpPr/>
          <p:nvPr/>
        </p:nvSpPr>
        <p:spPr>
          <a:xfrm>
            <a:off x="3213392" y="3813902"/>
            <a:ext cx="3864878" cy="23324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C1FB44-9F58-CDD5-FA21-1964662726B9}"/>
              </a:ext>
            </a:extLst>
          </p:cNvPr>
          <p:cNvSpPr/>
          <p:nvPr/>
        </p:nvSpPr>
        <p:spPr>
          <a:xfrm>
            <a:off x="80738" y="3769168"/>
            <a:ext cx="2345083" cy="1197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6B872B-F775-B82D-1F01-74D201037E4D}"/>
              </a:ext>
            </a:extLst>
          </p:cNvPr>
          <p:cNvSpPr txBox="1"/>
          <p:nvPr/>
        </p:nvSpPr>
        <p:spPr>
          <a:xfrm>
            <a:off x="204883" y="766072"/>
            <a:ext cx="197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Daily weather grids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D587CE-C92E-26D6-2826-19CD1D9A6367}"/>
              </a:ext>
            </a:extLst>
          </p:cNvPr>
          <p:cNvSpPr txBox="1"/>
          <p:nvPr/>
        </p:nvSpPr>
        <p:spPr>
          <a:xfrm>
            <a:off x="93542" y="2195032"/>
            <a:ext cx="26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Hourly point timeseries </a:t>
            </a: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826D0956-CECD-C2EE-ADE7-68B7C03A142D}"/>
              </a:ext>
            </a:extLst>
          </p:cNvPr>
          <p:cNvSpPr/>
          <p:nvPr/>
        </p:nvSpPr>
        <p:spPr>
          <a:xfrm>
            <a:off x="3360813" y="4175170"/>
            <a:ext cx="3587639" cy="160837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D3CD76E-DF7A-8204-BE7B-9AC93507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1" y="4622932"/>
            <a:ext cx="888993" cy="8980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2F65440-B198-E008-5B4D-4A0A9B5C4EFF}"/>
              </a:ext>
            </a:extLst>
          </p:cNvPr>
          <p:cNvSpPr txBox="1"/>
          <p:nvPr/>
        </p:nvSpPr>
        <p:spPr>
          <a:xfrm>
            <a:off x="3336212" y="4287737"/>
            <a:ext cx="353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ECH20 model     Obs.           soils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D4934C5E-00F9-F0A6-80AA-A5D9572749E9}"/>
              </a:ext>
            </a:extLst>
          </p:cNvPr>
          <p:cNvSpPr/>
          <p:nvPr/>
        </p:nvSpPr>
        <p:spPr>
          <a:xfrm>
            <a:off x="940571" y="1916037"/>
            <a:ext cx="266701" cy="313720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4692C868-BFA9-9218-ECC6-32EA38BE16B8}"/>
              </a:ext>
            </a:extLst>
          </p:cNvPr>
          <p:cNvSpPr/>
          <p:nvPr/>
        </p:nvSpPr>
        <p:spPr>
          <a:xfrm rot="16200000">
            <a:off x="4507351" y="4900077"/>
            <a:ext cx="251810" cy="315165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3F91A3-90EC-22A2-0F71-0658B5EA27AD}"/>
              </a:ext>
            </a:extLst>
          </p:cNvPr>
          <p:cNvGrpSpPr/>
          <p:nvPr/>
        </p:nvGrpSpPr>
        <p:grpSpPr>
          <a:xfrm>
            <a:off x="427903" y="2533298"/>
            <a:ext cx="1419712" cy="800572"/>
            <a:chOff x="561975" y="2771774"/>
            <a:chExt cx="1905000" cy="121726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521858-66C4-7D0B-932A-EC432AF3E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5" y="2771774"/>
              <a:ext cx="1790700" cy="1102968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65000"/>
                </a:scheme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5F9295F-EAC2-6291-9BA5-DC4BBE39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2809874"/>
              <a:ext cx="1790700" cy="1102968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65000"/>
                </a:schemeClr>
              </a:outerShdw>
            </a:effec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4169B6E-D95A-231F-92DF-FD5D1F8D5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275" y="2886074"/>
              <a:ext cx="1790700" cy="1102968"/>
            </a:xfrm>
            <a:prstGeom prst="rect">
              <a:avLst/>
            </a:prstGeom>
            <a:effectLst>
              <a:outerShdw blurRad="50800" dist="50800" dir="5400000" algn="ctr" rotWithShape="0">
                <a:schemeClr val="tx1">
                  <a:lumMod val="65000"/>
                </a:schemeClr>
              </a:outerShdw>
            </a:effectLst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BD55498-8301-A6B7-B4B5-A88865FC64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58941" r="17046" b="11487"/>
          <a:stretch/>
        </p:blipFill>
        <p:spPr>
          <a:xfrm>
            <a:off x="379865" y="3960322"/>
            <a:ext cx="1544005" cy="95108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26389FD-B813-9BC7-772C-44EE0B80504E}"/>
              </a:ext>
            </a:extLst>
          </p:cNvPr>
          <p:cNvSpPr/>
          <p:nvPr/>
        </p:nvSpPr>
        <p:spPr>
          <a:xfrm>
            <a:off x="88507" y="5039781"/>
            <a:ext cx="2337314" cy="1063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Content Placeholder 4">
            <a:extLst>
              <a:ext uri="{FF2B5EF4-FFF2-40B4-BE49-F238E27FC236}">
                <a16:creationId xmlns:a16="http://schemas.microsoft.com/office/drawing/2014/main" id="{F727C987-851D-1E9F-5ABF-D0A3879DC6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 b="18659"/>
          <a:stretch/>
        </p:blipFill>
        <p:spPr>
          <a:xfrm>
            <a:off x="3417547" y="4623422"/>
            <a:ext cx="1093645" cy="830869"/>
          </a:xfrm>
          <a:prstGeom prst="rect">
            <a:avLst/>
          </a:prstGeom>
        </p:spPr>
      </p:pic>
      <p:cxnSp>
        <p:nvCxnSpPr>
          <p:cNvPr id="46" name="Connector: Elbow 59">
            <a:extLst>
              <a:ext uri="{FF2B5EF4-FFF2-40B4-BE49-F238E27FC236}">
                <a16:creationId xmlns:a16="http://schemas.microsoft.com/office/drawing/2014/main" id="{FAEB79AC-8DE5-A76D-004B-51EF70224A10}"/>
              </a:ext>
            </a:extLst>
          </p:cNvPr>
          <p:cNvCxnSpPr>
            <a:cxnSpLocks/>
            <a:stCxn id="44" idx="3"/>
            <a:endCxn id="30" idx="1"/>
          </p:cNvCxnSpPr>
          <p:nvPr/>
        </p:nvCxnSpPr>
        <p:spPr>
          <a:xfrm flipV="1">
            <a:off x="2425821" y="4980105"/>
            <a:ext cx="787571" cy="59150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59">
            <a:extLst>
              <a:ext uri="{FF2B5EF4-FFF2-40B4-BE49-F238E27FC236}">
                <a16:creationId xmlns:a16="http://schemas.microsoft.com/office/drawing/2014/main" id="{B1BB25F9-0F09-E8FF-FD99-D2384928D9A9}"/>
              </a:ext>
            </a:extLst>
          </p:cNvPr>
          <p:cNvCxnSpPr>
            <a:cxnSpLocks/>
            <a:stCxn id="31" idx="3"/>
            <a:endCxn id="34" idx="1"/>
          </p:cNvCxnSpPr>
          <p:nvPr/>
        </p:nvCxnSpPr>
        <p:spPr>
          <a:xfrm>
            <a:off x="2425821" y="4367785"/>
            <a:ext cx="934992" cy="61157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59">
            <a:extLst>
              <a:ext uri="{FF2B5EF4-FFF2-40B4-BE49-F238E27FC236}">
                <a16:creationId xmlns:a16="http://schemas.microsoft.com/office/drawing/2014/main" id="{47E784FD-FE0F-54A9-52BF-04D9D86EFDAC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>
            <a:off x="2425821" y="2863643"/>
            <a:ext cx="934992" cy="211571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B0C75F4-67E3-FB97-DA40-F8232D8D9E08}"/>
              </a:ext>
            </a:extLst>
          </p:cNvPr>
          <p:cNvGrpSpPr/>
          <p:nvPr/>
        </p:nvGrpSpPr>
        <p:grpSpPr>
          <a:xfrm>
            <a:off x="3344805" y="2255794"/>
            <a:ext cx="874007" cy="1060767"/>
            <a:chOff x="3439773" y="2718856"/>
            <a:chExt cx="950984" cy="106076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826459-2EC2-ADEF-48EB-C6EE67971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439773" y="2718856"/>
              <a:ext cx="770009" cy="87979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20AF796-9ED2-5FDC-8F8A-5E57E5491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496923" y="2776006"/>
              <a:ext cx="770009" cy="87979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2CB2BE6-47A9-3415-17F7-299EE3E4C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573123" y="2833156"/>
              <a:ext cx="770009" cy="87979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5D18E93-7B88-014E-AA4C-0B9FB3266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620748" y="2899831"/>
              <a:ext cx="770009" cy="879792"/>
            </a:xfrm>
            <a:prstGeom prst="rect">
              <a:avLst/>
            </a:prstGeom>
          </p:spPr>
        </p:pic>
      </p:grpSp>
      <p:cxnSp>
        <p:nvCxnSpPr>
          <p:cNvPr id="54" name="Connector: Elbow 59">
            <a:extLst>
              <a:ext uri="{FF2B5EF4-FFF2-40B4-BE49-F238E27FC236}">
                <a16:creationId xmlns:a16="http://schemas.microsoft.com/office/drawing/2014/main" id="{176CF929-6057-ABA0-AAAA-D3198938D98D}"/>
              </a:ext>
            </a:extLst>
          </p:cNvPr>
          <p:cNvCxnSpPr>
            <a:cxnSpLocks/>
            <a:stCxn id="29" idx="3"/>
            <a:endCxn id="5" idx="1"/>
          </p:cNvCxnSpPr>
          <p:nvPr/>
        </p:nvCxnSpPr>
        <p:spPr>
          <a:xfrm flipV="1">
            <a:off x="2425821" y="2639289"/>
            <a:ext cx="787481" cy="22435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>
                <a:lumMod val="95000"/>
              </a:schemeClr>
            </a:solidFill>
            <a:tailEnd type="triangle"/>
          </a:ln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row: Down 54">
            <a:extLst>
              <a:ext uri="{FF2B5EF4-FFF2-40B4-BE49-F238E27FC236}">
                <a16:creationId xmlns:a16="http://schemas.microsoft.com/office/drawing/2014/main" id="{60498B53-B088-8B07-88F7-1C352C69E79C}"/>
              </a:ext>
            </a:extLst>
          </p:cNvPr>
          <p:cNvSpPr/>
          <p:nvPr/>
        </p:nvSpPr>
        <p:spPr>
          <a:xfrm flipH="1" flipV="1">
            <a:off x="3617612" y="3397523"/>
            <a:ext cx="266701" cy="421322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5E5E07F-EA27-9E46-F3B2-DF8226C3A9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381" y="5207465"/>
            <a:ext cx="840796" cy="8574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02D85D9-4036-8A23-E1AD-A1DC51D50034}"/>
              </a:ext>
            </a:extLst>
          </p:cNvPr>
          <p:cNvSpPr txBox="1"/>
          <p:nvPr/>
        </p:nvSpPr>
        <p:spPr>
          <a:xfrm>
            <a:off x="3435308" y="3775645"/>
            <a:ext cx="348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 MOISTURE CALIBRATION</a:t>
            </a:r>
          </a:p>
        </p:txBody>
      </p:sp>
      <p:pic>
        <p:nvPicPr>
          <p:cNvPr id="58" name="Content Placeholder 4">
            <a:extLst>
              <a:ext uri="{FF2B5EF4-FFF2-40B4-BE49-F238E27FC236}">
                <a16:creationId xmlns:a16="http://schemas.microsoft.com/office/drawing/2014/main" id="{DB9E3DBF-78D6-41E1-4167-05C29CF969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 b="18659"/>
          <a:stretch/>
        </p:blipFill>
        <p:spPr>
          <a:xfrm>
            <a:off x="4487964" y="2264479"/>
            <a:ext cx="1049570" cy="830869"/>
          </a:xfrm>
          <a:prstGeom prst="rect">
            <a:avLst/>
          </a:prstGeom>
        </p:spPr>
      </p:pic>
      <p:pic>
        <p:nvPicPr>
          <p:cNvPr id="59" name="Content Placeholder 4">
            <a:extLst>
              <a:ext uri="{FF2B5EF4-FFF2-40B4-BE49-F238E27FC236}">
                <a16:creationId xmlns:a16="http://schemas.microsoft.com/office/drawing/2014/main" id="{2B4EB329-9440-52A9-A6D7-F591AEA1B4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376" r="49564" b="52066"/>
          <a:stretch/>
        </p:blipFill>
        <p:spPr bwMode="auto">
          <a:xfrm>
            <a:off x="5846716" y="2251736"/>
            <a:ext cx="931853" cy="99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4C616F4-9BB4-E22C-7628-FD6582AAD1E9}"/>
              </a:ext>
            </a:extLst>
          </p:cNvPr>
          <p:cNvSpPr txBox="1"/>
          <p:nvPr/>
        </p:nvSpPr>
        <p:spPr>
          <a:xfrm>
            <a:off x="3338796" y="1614519"/>
            <a:ext cx="3719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 TEMPERATURE VALIDATION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0D28F6B-8D51-A732-AF6E-D7CB9F2778EF}"/>
              </a:ext>
            </a:extLst>
          </p:cNvPr>
          <p:cNvGrpSpPr/>
          <p:nvPr/>
        </p:nvGrpSpPr>
        <p:grpSpPr>
          <a:xfrm>
            <a:off x="5916619" y="4610484"/>
            <a:ext cx="874007" cy="1060767"/>
            <a:chOff x="3439773" y="2718856"/>
            <a:chExt cx="950984" cy="106076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F36BC2F-D5A2-C880-A850-271EF1D90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439773" y="2718856"/>
              <a:ext cx="770009" cy="87979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5FCF595-F3F7-19BA-3432-748802FA1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496923" y="2776006"/>
              <a:ext cx="770009" cy="87979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B7AA6EB-25BE-C348-9F7E-2EA881CCA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573123" y="2833156"/>
              <a:ext cx="770009" cy="87979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2B9BF7E-AD6F-A463-ACE4-550D6C5FB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8844" r="18764" b="12442"/>
            <a:stretch/>
          </p:blipFill>
          <p:spPr>
            <a:xfrm>
              <a:off x="3620748" y="2899831"/>
              <a:ext cx="770009" cy="879792"/>
            </a:xfrm>
            <a:prstGeom prst="rect">
              <a:avLst/>
            </a:prstGeom>
          </p:spPr>
        </p:pic>
      </p:grpSp>
      <p:sp>
        <p:nvSpPr>
          <p:cNvPr id="66" name="Arrow: Down 65">
            <a:extLst>
              <a:ext uri="{FF2B5EF4-FFF2-40B4-BE49-F238E27FC236}">
                <a16:creationId xmlns:a16="http://schemas.microsoft.com/office/drawing/2014/main" id="{640A4DC1-ADFC-270D-A3BB-617FDE9C3037}"/>
              </a:ext>
            </a:extLst>
          </p:cNvPr>
          <p:cNvSpPr/>
          <p:nvPr/>
        </p:nvSpPr>
        <p:spPr>
          <a:xfrm rot="16200000">
            <a:off x="5686693" y="4898564"/>
            <a:ext cx="251810" cy="315165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868A75B-83AC-0F7B-9159-1B33A7628F2C}"/>
              </a:ext>
            </a:extLst>
          </p:cNvPr>
          <p:cNvSpPr txBox="1"/>
          <p:nvPr/>
        </p:nvSpPr>
        <p:spPr>
          <a:xfrm>
            <a:off x="3378585" y="1916717"/>
            <a:ext cx="35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 soils    ECH20 model     MODIS LST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E40F1D6-851B-6959-C62F-205C591A24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8172" r="17532" b="10905"/>
          <a:stretch/>
        </p:blipFill>
        <p:spPr>
          <a:xfrm>
            <a:off x="136696" y="5217280"/>
            <a:ext cx="775402" cy="857482"/>
          </a:xfrm>
          <a:prstGeom prst="rect">
            <a:avLst/>
          </a:prstGeom>
        </p:spPr>
      </p:pic>
      <p:sp>
        <p:nvSpPr>
          <p:cNvPr id="69" name="Arrow: Down 68">
            <a:extLst>
              <a:ext uri="{FF2B5EF4-FFF2-40B4-BE49-F238E27FC236}">
                <a16:creationId xmlns:a16="http://schemas.microsoft.com/office/drawing/2014/main" id="{28B81E54-A954-A21F-7427-8C029A499F49}"/>
              </a:ext>
            </a:extLst>
          </p:cNvPr>
          <p:cNvSpPr/>
          <p:nvPr/>
        </p:nvSpPr>
        <p:spPr>
          <a:xfrm rot="16200000">
            <a:off x="931188" y="5366224"/>
            <a:ext cx="266701" cy="313720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1922D80A-C72A-07BF-68C4-D74B7C201BBB}"/>
              </a:ext>
            </a:extLst>
          </p:cNvPr>
          <p:cNvSpPr/>
          <p:nvPr/>
        </p:nvSpPr>
        <p:spPr>
          <a:xfrm rot="16200000">
            <a:off x="4231126" y="2537877"/>
            <a:ext cx="251810" cy="315165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DEAACC-73CA-FA13-5E99-E01B720630FE}"/>
              </a:ext>
            </a:extLst>
          </p:cNvPr>
          <p:cNvSpPr txBox="1"/>
          <p:nvPr/>
        </p:nvSpPr>
        <p:spPr>
          <a:xfrm>
            <a:off x="5476287" y="2278788"/>
            <a:ext cx="26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≈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B5F09B2-CC62-4E6F-7264-2910F0310B38}"/>
              </a:ext>
            </a:extLst>
          </p:cNvPr>
          <p:cNvSpPr txBox="1"/>
          <p:nvPr/>
        </p:nvSpPr>
        <p:spPr>
          <a:xfrm>
            <a:off x="74728" y="3680644"/>
            <a:ext cx="26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Raw gridded soils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E8AA1AA-33A9-8F3B-823D-38F0445F9C1A}"/>
              </a:ext>
            </a:extLst>
          </p:cNvPr>
          <p:cNvSpPr txBox="1"/>
          <p:nvPr/>
        </p:nvSpPr>
        <p:spPr>
          <a:xfrm>
            <a:off x="147357" y="4946563"/>
            <a:ext cx="26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30m dem  routing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F95EC5D-3758-9F91-12B0-C49B68B4FA01}"/>
              </a:ext>
            </a:extLst>
          </p:cNvPr>
          <p:cNvSpPr txBox="1"/>
          <p:nvPr/>
        </p:nvSpPr>
        <p:spPr>
          <a:xfrm>
            <a:off x="247047" y="518299"/>
            <a:ext cx="1835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INPUTS</a:t>
            </a:r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5DCD8363-0F1D-E246-CB5B-25B8AC585C56}"/>
              </a:ext>
            </a:extLst>
          </p:cNvPr>
          <p:cNvSpPr/>
          <p:nvPr/>
        </p:nvSpPr>
        <p:spPr>
          <a:xfrm>
            <a:off x="940571" y="3355393"/>
            <a:ext cx="266701" cy="313720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F4C92437-A31B-AB27-2D3F-FD6368232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60351"/>
              </p:ext>
            </p:extLst>
          </p:nvPr>
        </p:nvGraphicFramePr>
        <p:xfrm>
          <a:off x="7350644" y="2351780"/>
          <a:ext cx="4579922" cy="4083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8229600" imgH="6857802" progId="AcroExch.Document.DC">
                  <p:embed/>
                </p:oleObj>
              </mc:Choice>
              <mc:Fallback>
                <p:oleObj name="Acrobat Document" r:id="rId10" imgW="8229600" imgH="6857802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1949C64-C519-D380-8453-E27C0F81B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50644" y="2351780"/>
                        <a:ext cx="4579922" cy="4083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D70AB771-46C9-9895-E164-13355E30F131}"/>
              </a:ext>
            </a:extLst>
          </p:cNvPr>
          <p:cNvSpPr txBox="1"/>
          <p:nvPr/>
        </p:nvSpPr>
        <p:spPr>
          <a:xfrm>
            <a:off x="60318" y="-41139"/>
            <a:ext cx="6754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Ech2o model calibration and validation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C8E851E-5E5E-9812-A05D-ACB83CEEF59D}"/>
              </a:ext>
            </a:extLst>
          </p:cNvPr>
          <p:cNvSpPr txBox="1"/>
          <p:nvPr/>
        </p:nvSpPr>
        <p:spPr>
          <a:xfrm>
            <a:off x="2976563" y="569038"/>
            <a:ext cx="6849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-Calibrated to soil moisture </a:t>
            </a:r>
          </a:p>
          <a:p>
            <a:r>
              <a:rPr lang="en-US" sz="2800" dirty="0">
                <a:solidFill>
                  <a:schemeClr val="bg1"/>
                </a:solidFill>
              </a:rPr>
              <a:t>-Validation with  MODIS surface temperature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9361A7-CBB9-F97E-3479-D7FB3E53B4A3}"/>
              </a:ext>
            </a:extLst>
          </p:cNvPr>
          <p:cNvSpPr txBox="1"/>
          <p:nvPr/>
        </p:nvSpPr>
        <p:spPr>
          <a:xfrm>
            <a:off x="68149" y="6350629"/>
            <a:ext cx="8187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NASA Sustainability Grant: Solomon </a:t>
            </a:r>
            <a:r>
              <a:rPr lang="en-US" sz="2400" dirty="0" err="1">
                <a:solidFill>
                  <a:schemeClr val="bg1"/>
                </a:solidFill>
              </a:rPr>
              <a:t>Dobrowski</a:t>
            </a:r>
            <a:r>
              <a:rPr lang="en-US" sz="2400" dirty="0">
                <a:solidFill>
                  <a:schemeClr val="bg1"/>
                </a:solidFill>
              </a:rPr>
              <a:t>, P.I. (2018-2021)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1DF86D7-442C-8F38-AED6-456A46D12F07}"/>
              </a:ext>
            </a:extLst>
          </p:cNvPr>
          <p:cNvSpPr txBox="1"/>
          <p:nvPr/>
        </p:nvSpPr>
        <p:spPr>
          <a:xfrm>
            <a:off x="8211119" y="1920952"/>
            <a:ext cx="3517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650 soil moisture stations</a:t>
            </a:r>
          </a:p>
        </p:txBody>
      </p:sp>
    </p:spTree>
    <p:extLst>
      <p:ext uri="{BB962C8B-B14F-4D97-AF65-F5344CB8AC3E}">
        <p14:creationId xmlns:p14="http://schemas.microsoft.com/office/powerpoint/2010/main" val="713741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B608-9895-4C95-BE03-0200B038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84" y="-44404"/>
            <a:ext cx="11124501" cy="718665"/>
          </a:xfrm>
        </p:spPr>
        <p:txBody>
          <a:bodyPr>
            <a:normAutofit/>
          </a:bodyPr>
          <a:lstStyle/>
          <a:p>
            <a:r>
              <a:rPr lang="en-US" sz="3600" b="1" dirty="0"/>
              <a:t>Ech2o skin temperature validation with MODIS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322602-34CB-4935-A6EF-319742001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0"/>
          <a:stretch/>
        </p:blipFill>
        <p:spPr>
          <a:xfrm>
            <a:off x="97099" y="2190407"/>
            <a:ext cx="8442556" cy="4572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860029-8C66-40B3-BBAB-EDFE550EB46F}"/>
              </a:ext>
            </a:extLst>
          </p:cNvPr>
          <p:cNvSpPr txBox="1"/>
          <p:nvPr/>
        </p:nvSpPr>
        <p:spPr>
          <a:xfrm>
            <a:off x="119401" y="459034"/>
            <a:ext cx="8003192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2,200 sites with &lt; 5% canopy cover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2002-2018 (1.2 million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Ech2o simulated soil surface temperature vs. MODIS LST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B64A9-F6A8-2F31-E3A2-C1FC154CA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t="8588" b="15674"/>
          <a:stretch/>
        </p:blipFill>
        <p:spPr>
          <a:xfrm>
            <a:off x="9670471" y="4294909"/>
            <a:ext cx="1771009" cy="1791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A4DA2-3F68-C443-EC30-EC6D0CCBEE7D}"/>
              </a:ext>
            </a:extLst>
          </p:cNvPr>
          <p:cNvSpPr txBox="1"/>
          <p:nvPr/>
        </p:nvSpPr>
        <p:spPr>
          <a:xfrm>
            <a:off x="9752412" y="6086765"/>
            <a:ext cx="197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Zack </a:t>
            </a:r>
            <a:r>
              <a:rPr lang="en-US" dirty="0" err="1"/>
              <a:t>Hoylman</a:t>
            </a:r>
            <a:endParaRPr lang="en-US" dirty="0"/>
          </a:p>
          <a:p>
            <a:r>
              <a:rPr lang="en-US" dirty="0"/>
              <a:t>U. Montana</a:t>
            </a:r>
          </a:p>
        </p:txBody>
      </p:sp>
    </p:spTree>
    <p:extLst>
      <p:ext uri="{BB962C8B-B14F-4D97-AF65-F5344CB8AC3E}">
        <p14:creationId xmlns:p14="http://schemas.microsoft.com/office/powerpoint/2010/main" val="188859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59343" y="6049747"/>
            <a:ext cx="264322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fuels/vegetation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04503" y="1545486"/>
            <a:ext cx="13344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terrain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9128" y="1499313"/>
            <a:ext cx="3083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weather/climate</a:t>
            </a:r>
          </a:p>
        </p:txBody>
      </p:sp>
      <p:sp>
        <p:nvSpPr>
          <p:cNvPr id="9" name="Oval 8"/>
          <p:cNvSpPr/>
          <p:nvPr/>
        </p:nvSpPr>
        <p:spPr>
          <a:xfrm>
            <a:off x="5514102" y="950183"/>
            <a:ext cx="6604000" cy="4159115"/>
          </a:xfrm>
          <a:prstGeom prst="ellipse">
            <a:avLst/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138" y="-23303"/>
            <a:ext cx="1189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Calibri"/>
              </a:rPr>
              <a:t>Fire management space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BBC763-A34B-570E-A8EC-B86D9C7ED95E}"/>
              </a:ext>
            </a:extLst>
          </p:cNvPr>
          <p:cNvSpPr/>
          <p:nvPr/>
        </p:nvSpPr>
        <p:spPr>
          <a:xfrm>
            <a:off x="2041233" y="905730"/>
            <a:ext cx="6844221" cy="4159115"/>
          </a:xfrm>
          <a:prstGeom prst="ellipse">
            <a:avLst/>
          </a:prstGeom>
          <a:noFill/>
          <a:ln w="1079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588469-F089-1D20-915F-E4A87B33E11A}"/>
              </a:ext>
            </a:extLst>
          </p:cNvPr>
          <p:cNvSpPr/>
          <p:nvPr/>
        </p:nvSpPr>
        <p:spPr>
          <a:xfrm>
            <a:off x="3807192" y="2413852"/>
            <a:ext cx="6604000" cy="4334366"/>
          </a:xfrm>
          <a:prstGeom prst="ellipse">
            <a:avLst/>
          </a:prstGeom>
          <a:noFill/>
          <a:ln w="1143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87C54-39DC-BB14-7619-84261A70E48D}"/>
              </a:ext>
            </a:extLst>
          </p:cNvPr>
          <p:cNvSpPr txBox="1"/>
          <p:nvPr/>
        </p:nvSpPr>
        <p:spPr>
          <a:xfrm>
            <a:off x="3891497" y="1035923"/>
            <a:ext cx="196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1980’s climate</a:t>
            </a:r>
          </a:p>
        </p:txBody>
      </p:sp>
    </p:spTree>
    <p:extLst>
      <p:ext uri="{BB962C8B-B14F-4D97-AF65-F5344CB8AC3E}">
        <p14:creationId xmlns:p14="http://schemas.microsoft.com/office/powerpoint/2010/main" val="3947597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F3545-99AA-4CDF-B93C-AF3E483D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809" y="2119970"/>
            <a:ext cx="7583749" cy="64815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2017 Lolo Peak Fire, MT low elevation, south facing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4D4394-39EA-E63A-EC99-2DDB964A5091}"/>
              </a:ext>
            </a:extLst>
          </p:cNvPr>
          <p:cNvGrpSpPr/>
          <p:nvPr/>
        </p:nvGrpSpPr>
        <p:grpSpPr>
          <a:xfrm>
            <a:off x="1791093" y="2780908"/>
            <a:ext cx="10295785" cy="4065544"/>
            <a:chOff x="-188536" y="2940403"/>
            <a:chExt cx="9777308" cy="33392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4CF052-78B8-CFA3-A204-C4D489650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212" b="82740"/>
            <a:stretch/>
          </p:blipFill>
          <p:spPr>
            <a:xfrm>
              <a:off x="0" y="2940403"/>
              <a:ext cx="9588772" cy="12238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D1C4BF-0F5B-B9FC-A220-BEEB0900B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1" t="49185" r="30800" b="16718"/>
            <a:stretch/>
          </p:blipFill>
          <p:spPr>
            <a:xfrm>
              <a:off x="-188536" y="3978108"/>
              <a:ext cx="9777308" cy="230159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2BDFA9-C00A-F9F3-1A29-13752FFAC505}"/>
              </a:ext>
            </a:extLst>
          </p:cNvPr>
          <p:cNvGrpSpPr/>
          <p:nvPr/>
        </p:nvGrpSpPr>
        <p:grpSpPr>
          <a:xfrm>
            <a:off x="216816" y="705810"/>
            <a:ext cx="3164186" cy="2386181"/>
            <a:chOff x="8163617" y="980386"/>
            <a:chExt cx="3962595" cy="28280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48FF00-544D-CB0A-F2DA-A14247FFF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70" t="23358" r="26599" b="25361"/>
            <a:stretch/>
          </p:blipFill>
          <p:spPr>
            <a:xfrm>
              <a:off x="8163617" y="980387"/>
              <a:ext cx="3206825" cy="28280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C56392-3C30-A1B6-6BCC-8003317E2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435" t="23358" b="25361"/>
            <a:stretch/>
          </p:blipFill>
          <p:spPr>
            <a:xfrm>
              <a:off x="11200816" y="980386"/>
              <a:ext cx="766763" cy="28280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8D2D77-022D-10A1-0B9D-EAC100D3CEDA}"/>
                </a:ext>
              </a:extLst>
            </p:cNvPr>
            <p:cNvSpPr txBox="1"/>
            <p:nvPr/>
          </p:nvSpPr>
          <p:spPr>
            <a:xfrm>
              <a:off x="11103174" y="1036943"/>
              <a:ext cx="1023038" cy="437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DNBR </a:t>
              </a:r>
            </a:p>
          </p:txBody>
        </p:sp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461B38E0-8A7A-4E89-20E9-22628F231E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5" t="-1211" r="32932" b="87620"/>
          <a:stretch/>
        </p:blipFill>
        <p:spPr bwMode="auto">
          <a:xfrm>
            <a:off x="127601" y="169682"/>
            <a:ext cx="1359282" cy="9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F53305-CBA4-6F09-3CC3-ADCA6D217E0A}"/>
              </a:ext>
            </a:extLst>
          </p:cNvPr>
          <p:cNvCxnSpPr>
            <a:cxnSpLocks/>
          </p:cNvCxnSpPr>
          <p:nvPr/>
        </p:nvCxnSpPr>
        <p:spPr>
          <a:xfrm>
            <a:off x="10105533" y="2859002"/>
            <a:ext cx="0" cy="3617217"/>
          </a:xfrm>
          <a:prstGeom prst="line">
            <a:avLst/>
          </a:prstGeom>
          <a:ln w="3492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D2F1631-5420-C99B-5963-116013CBA267}"/>
              </a:ext>
            </a:extLst>
          </p:cNvPr>
          <p:cNvSpPr txBox="1"/>
          <p:nvPr/>
        </p:nvSpPr>
        <p:spPr>
          <a:xfrm>
            <a:off x="3381001" y="-25633"/>
            <a:ext cx="842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Simulated soil moisture and plant hydraulic stress</a:t>
            </a:r>
          </a:p>
        </p:txBody>
      </p:sp>
    </p:spTree>
    <p:extLst>
      <p:ext uri="{BB962C8B-B14F-4D97-AF65-F5344CB8AC3E}">
        <p14:creationId xmlns:p14="http://schemas.microsoft.com/office/powerpoint/2010/main" val="2582252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1AAA4-7FD4-4735-B13F-6AC58D8F1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24" y="91431"/>
            <a:ext cx="11874952" cy="121089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Vegetation effects on snow, soil moisture and surface temperature and interactions with terrain  (i.e. </a:t>
            </a:r>
            <a:r>
              <a:rPr lang="en-US" dirty="0" err="1">
                <a:solidFill>
                  <a:schemeClr val="bg1"/>
                </a:solidFill>
              </a:rPr>
              <a:t>topoclimate</a:t>
            </a:r>
            <a:r>
              <a:rPr lang="en-US" dirty="0">
                <a:solidFill>
                  <a:schemeClr val="bg1"/>
                </a:solidFill>
              </a:rPr>
              <a:t>, microclimate)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8A95-6CBB-4432-8118-BEC77A396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318" y="1714563"/>
            <a:ext cx="5123071" cy="5052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899F96-6AE9-F0B5-164B-EB514215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73" y="1719295"/>
            <a:ext cx="5123071" cy="50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93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4A41-DD04-4736-977C-1220A8361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43" y="-202400"/>
            <a:ext cx="11545113" cy="1393903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Evaluating soil moisture as an indicator of fire danger and spread potential in the U.S. Northern Rocky Mountains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04DC77-ED25-6AE3-3C9C-77EF604F6AFC}"/>
              </a:ext>
            </a:extLst>
          </p:cNvPr>
          <p:cNvSpPr txBox="1">
            <a:spLocks/>
          </p:cNvSpPr>
          <p:nvPr/>
        </p:nvSpPr>
        <p:spPr bwMode="auto">
          <a:xfrm>
            <a:off x="434898" y="4655122"/>
            <a:ext cx="5408023" cy="212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Review Findings</a:t>
            </a:r>
          </a:p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Insufficient consideration of the impact of long-term drought on prescribed fire behavior.</a:t>
            </a:r>
          </a:p>
          <a:p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33948-17E7-AC32-5861-BF16E401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03" y="1219200"/>
            <a:ext cx="5077397" cy="563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DFB64-21BD-39D8-4FA7-7F0260A98894}"/>
              </a:ext>
            </a:extLst>
          </p:cNvPr>
          <p:cNvSpPr txBox="1"/>
          <p:nvPr/>
        </p:nvSpPr>
        <p:spPr>
          <a:xfrm>
            <a:off x="434898" y="1851102"/>
            <a:ext cx="5809785" cy="139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92994-3E3D-4CA2-BCFA-DB5F7EA71D19}"/>
              </a:ext>
            </a:extLst>
          </p:cNvPr>
          <p:cNvSpPr txBox="1"/>
          <p:nvPr/>
        </p:nvSpPr>
        <p:spPr>
          <a:xfrm>
            <a:off x="434898" y="1377078"/>
            <a:ext cx="637841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-Simple water balance, uniform veg,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No lateral flow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-Energy balance model, dynamic veg,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routing, bedrock leakance, etc.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59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6BC32-021B-808F-C1A9-7B8460827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F1076B-5E6C-A21C-163E-149CE9CB3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" y="1359009"/>
            <a:ext cx="8699101" cy="543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8B131-B239-139E-FB71-45222D6FC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0274" r="8861" b="12923"/>
          <a:stretch/>
        </p:blipFill>
        <p:spPr bwMode="auto">
          <a:xfrm>
            <a:off x="9638521" y="230996"/>
            <a:ext cx="2172205" cy="2017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A1DF541-338B-F99A-6533-11651FD0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F8EC9-F109-EDE1-234B-7DB98F70CA66}"/>
              </a:ext>
            </a:extLst>
          </p:cNvPr>
          <p:cNvSpPr txBox="1">
            <a:spLocks/>
          </p:cNvSpPr>
          <p:nvPr/>
        </p:nvSpPr>
        <p:spPr bwMode="auto">
          <a:xfrm>
            <a:off x="73091" y="0"/>
            <a:ext cx="7473018" cy="73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Annual forested area burned (1984-2020)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44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947A-E309-7A82-5187-03489B78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91" y="0"/>
            <a:ext cx="7473018" cy="73183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Annual forested area burned (1984-2020)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6BC32-021B-808F-C1A9-7B8460827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F1076B-5E6C-A21C-163E-149CE9CB3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" y="1359009"/>
            <a:ext cx="8699101" cy="543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8B131-B239-139E-FB71-45222D6FC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0274" r="8861" b="12923"/>
          <a:stretch/>
        </p:blipFill>
        <p:spPr bwMode="auto">
          <a:xfrm>
            <a:off x="9043514" y="263650"/>
            <a:ext cx="2878725" cy="2673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C00A000-AF6D-C5FD-2C9B-292027C8D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02" y="2995479"/>
            <a:ext cx="3186907" cy="25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5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D6D8-5021-AB4B-47C4-C63C9C0A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1" y="-53975"/>
            <a:ext cx="5609543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With hindsight, area burned is well predicted by weather data,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BB07F-1410-708F-3688-5A11C2390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5" y="1271589"/>
            <a:ext cx="5105472" cy="5477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EB2D6-5FE4-2B15-3BE4-3120B06D73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r="3949" b="4315"/>
          <a:stretch/>
        </p:blipFill>
        <p:spPr bwMode="auto">
          <a:xfrm>
            <a:off x="5701294" y="43590"/>
            <a:ext cx="6490706" cy="6770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9D670E-21FE-611D-1BC7-0A8AEC7053F9}"/>
              </a:ext>
            </a:extLst>
          </p:cNvPr>
          <p:cNvSpPr/>
          <p:nvPr/>
        </p:nvSpPr>
        <p:spPr>
          <a:xfrm>
            <a:off x="5787483" y="311085"/>
            <a:ext cx="1065804" cy="65033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86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25C3F-DA0E-F405-8D84-1441691DC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71" y="-74353"/>
            <a:ext cx="10696270" cy="132373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VIIRS satellite thermal fire detections; 375m 2x daily, 2012-present</a:t>
            </a:r>
          </a:p>
          <a:p>
            <a:r>
              <a:rPr lang="en-US" sz="2800" dirty="0">
                <a:solidFill>
                  <a:schemeClr val="bg1"/>
                </a:solidFill>
              </a:rPr>
              <a:t>spatial regression to estimate daily day of burn at 250m resolution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207 fires from 2012-2021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4" descr="A map of a mountain range&#10;&#10;Description automatically generated">
            <a:extLst>
              <a:ext uri="{FF2B5EF4-FFF2-40B4-BE49-F238E27FC236}">
                <a16:creationId xmlns:a16="http://schemas.microsoft.com/office/drawing/2014/main" id="{51851B38-73B4-BC69-1181-28F47F559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3737"/>
            <a:ext cx="6026588" cy="50221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2AB6DE-840D-3634-0F3E-B3673363319E}"/>
              </a:ext>
            </a:extLst>
          </p:cNvPr>
          <p:cNvSpPr txBox="1">
            <a:spLocks/>
          </p:cNvSpPr>
          <p:nvPr/>
        </p:nvSpPr>
        <p:spPr>
          <a:xfrm>
            <a:off x="9176158" y="1249277"/>
            <a:ext cx="2712258" cy="85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2017 Lolo Peak fire</a:t>
            </a:r>
          </a:p>
        </p:txBody>
      </p:sp>
      <p:pic>
        <p:nvPicPr>
          <p:cNvPr id="6" name="Picture 5" descr="A map of a mountain range&#10;&#10;Description automatically generated">
            <a:extLst>
              <a:ext uri="{FF2B5EF4-FFF2-40B4-BE49-F238E27FC236}">
                <a16:creationId xmlns:a16="http://schemas.microsoft.com/office/drawing/2014/main" id="{181E671B-ED79-546C-E235-D1FE169A9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3737"/>
            <a:ext cx="6136831" cy="49490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18D20F-A697-939C-B1C1-79327425A3BB}"/>
              </a:ext>
            </a:extLst>
          </p:cNvPr>
          <p:cNvSpPr txBox="1">
            <a:spLocks/>
          </p:cNvSpPr>
          <p:nvPr/>
        </p:nvSpPr>
        <p:spPr>
          <a:xfrm>
            <a:off x="303584" y="1416647"/>
            <a:ext cx="2712258" cy="598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2016  fire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32672-BD5A-85D0-D32D-EB76AC4F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507" y="48644"/>
            <a:ext cx="1005324" cy="11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10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5AB8-D09D-7DA3-02D5-95EDFD89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" y="0"/>
            <a:ext cx="8637562" cy="55071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Daily weather, fuel and hydrologic predictors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82EA-0F12-B9C6-F2F6-007FEB581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37210"/>
            <a:ext cx="10013796" cy="52207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Water supply </a:t>
            </a:r>
          </a:p>
          <a:p>
            <a:r>
              <a:rPr lang="en-US" dirty="0" err="1">
                <a:solidFill>
                  <a:schemeClr val="bg1"/>
                </a:solidFill>
              </a:rPr>
              <a:t>Topofire</a:t>
            </a:r>
            <a:r>
              <a:rPr lang="en-US" dirty="0">
                <a:solidFill>
                  <a:schemeClr val="bg1"/>
                </a:solidFill>
              </a:rPr>
              <a:t> soil moisture (raw, anomaly)</a:t>
            </a:r>
          </a:p>
          <a:p>
            <a:r>
              <a:rPr lang="en-US" dirty="0">
                <a:solidFill>
                  <a:schemeClr val="bg1"/>
                </a:solidFill>
              </a:rPr>
              <a:t>Ech2o Soil moisture, soil surface temperature, leaf water potential</a:t>
            </a:r>
          </a:p>
          <a:p>
            <a:r>
              <a:rPr lang="en-US" dirty="0">
                <a:solidFill>
                  <a:schemeClr val="bg1"/>
                </a:solidFill>
              </a:rPr>
              <a:t>ERC, 100 and 1000 hour fuel moisture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Atmospheric demand</a:t>
            </a:r>
          </a:p>
          <a:p>
            <a:r>
              <a:rPr lang="en-US" dirty="0">
                <a:solidFill>
                  <a:schemeClr val="bg1"/>
                </a:solidFill>
              </a:rPr>
              <a:t>Potential ET (PET), deficit (DEF), </a:t>
            </a:r>
            <a:r>
              <a:rPr lang="en-US" dirty="0" err="1">
                <a:solidFill>
                  <a:schemeClr val="bg1"/>
                </a:solidFill>
              </a:rPr>
              <a:t>tmax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rhmin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VPDmax</a:t>
            </a:r>
            <a:r>
              <a:rPr lang="en-US" dirty="0">
                <a:solidFill>
                  <a:schemeClr val="bg1"/>
                </a:solidFill>
              </a:rPr>
              <a:t>, solar radiation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Nocturnal humidity</a:t>
            </a:r>
          </a:p>
          <a:p>
            <a:r>
              <a:rPr lang="en-US" dirty="0" err="1">
                <a:solidFill>
                  <a:schemeClr val="bg1"/>
                </a:solidFill>
              </a:rPr>
              <a:t>Tmin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Rhmax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VPDmin</a:t>
            </a:r>
            <a:r>
              <a:rPr lang="en-US" dirty="0">
                <a:solidFill>
                  <a:schemeClr val="bg1"/>
                </a:solidFill>
              </a:rPr>
              <a:t>, Dewpoint temperature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Wind speed variables </a:t>
            </a:r>
          </a:p>
          <a:p>
            <a:r>
              <a:rPr lang="en-US" dirty="0">
                <a:solidFill>
                  <a:schemeClr val="bg1"/>
                </a:solidFill>
              </a:rPr>
              <a:t>Hourly Real time </a:t>
            </a:r>
            <a:r>
              <a:rPr lang="en-US" dirty="0" err="1">
                <a:solidFill>
                  <a:schemeClr val="bg1"/>
                </a:solidFill>
              </a:rPr>
              <a:t>mesocscale</a:t>
            </a:r>
            <a:r>
              <a:rPr lang="en-US" dirty="0">
                <a:solidFill>
                  <a:schemeClr val="bg1"/>
                </a:solidFill>
              </a:rPr>
              <a:t> analysis (RTMA) 2.5 km resolution(mean, max, 95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ptile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Climate Forecast System Reanalysis (CFSR) 35 km resolution </a:t>
            </a:r>
          </a:p>
          <a:p>
            <a:r>
              <a:rPr lang="en-US" dirty="0">
                <a:solidFill>
                  <a:schemeClr val="bg1"/>
                </a:solidFill>
              </a:rPr>
              <a:t>Nearest RAWS station wind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Vegetation/Fuels: </a:t>
            </a:r>
            <a:r>
              <a:rPr lang="en-US" dirty="0">
                <a:solidFill>
                  <a:schemeClr val="bg1"/>
                </a:solidFill>
              </a:rPr>
              <a:t>Forest, Grass, Shrub fractions from RAP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B37EABA-5EA5-881F-8618-EB7732EB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58" y="57322"/>
            <a:ext cx="39528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B5780-B7D6-4706-63ED-AFE38F510E59}"/>
              </a:ext>
            </a:extLst>
          </p:cNvPr>
          <p:cNvSpPr txBox="1"/>
          <p:nvPr/>
        </p:nvSpPr>
        <p:spPr>
          <a:xfrm>
            <a:off x="277089" y="561321"/>
            <a:ext cx="711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- 25 variables extracted for daily burn footprint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predictors grouped to limit autocorrelation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EFA4C-BCD4-3FB0-9EE2-F4AC168A1D08}"/>
              </a:ext>
            </a:extLst>
          </p:cNvPr>
          <p:cNvSpPr txBox="1"/>
          <p:nvPr/>
        </p:nvSpPr>
        <p:spPr>
          <a:xfrm>
            <a:off x="11229279" y="2720898"/>
            <a:ext cx="1091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207 Fires</a:t>
            </a:r>
          </a:p>
        </p:txBody>
      </p:sp>
    </p:spTree>
    <p:extLst>
      <p:ext uri="{BB962C8B-B14F-4D97-AF65-F5344CB8AC3E}">
        <p14:creationId xmlns:p14="http://schemas.microsoft.com/office/powerpoint/2010/main" val="3727049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A7E5-47D8-5DB5-EB10-6043D78D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192"/>
            <a:ext cx="6593373" cy="1870405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5 year ech2o simulations for each fire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Rangeland Analysis Platform (RAP)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canopy cover (Allred et al. 2021)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B98A2-397B-210C-1564-24A46782C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9" y="1101395"/>
            <a:ext cx="5481966" cy="54819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5B595-5FF2-D3F9-B061-8B58B1156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8" y="2174486"/>
            <a:ext cx="47625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1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DC0700-183A-FEC7-D6F8-F687A8C6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30" y="1"/>
            <a:ext cx="12046670" cy="479502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Per-fire correlations between daily spread and weather, hydroclimate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22CD28-320D-36E2-446C-D66EA8F4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44" y="479503"/>
            <a:ext cx="9258866" cy="62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5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5333FD-F813-E1B3-389C-DE366CC68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" y="546192"/>
            <a:ext cx="11220992" cy="63118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18410-949C-2B18-26F0-41975445076D}"/>
              </a:ext>
            </a:extLst>
          </p:cNvPr>
          <p:cNvSpPr txBox="1"/>
          <p:nvPr/>
        </p:nvSpPr>
        <p:spPr>
          <a:xfrm>
            <a:off x="301823" y="2538059"/>
            <a:ext cx="615553" cy="23280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DRY           WET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63B51-27F5-812C-5724-8134BEB5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9503"/>
            <a:ext cx="10972800" cy="848767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Nez Perce Clearwater Priority Landscape historical precipitation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7CB6B-6DDC-7CD9-256E-71C5CFDDDFE0}"/>
              </a:ext>
            </a:extLst>
          </p:cNvPr>
          <p:cNvSpPr txBox="1"/>
          <p:nvPr/>
        </p:nvSpPr>
        <p:spPr>
          <a:xfrm>
            <a:off x="2808515" y="546192"/>
            <a:ext cx="800392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Warm season (may-sept) standardized precipitation index (SPI) </a:t>
            </a:r>
          </a:p>
        </p:txBody>
      </p:sp>
    </p:spTree>
    <p:extLst>
      <p:ext uri="{BB962C8B-B14F-4D97-AF65-F5344CB8AC3E}">
        <p14:creationId xmlns:p14="http://schemas.microsoft.com/office/powerpoint/2010/main" val="80069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EAF21A7-DAD8-EB07-A24F-219B2A705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63496" r="54215" b="3670"/>
          <a:stretch/>
        </p:blipFill>
        <p:spPr bwMode="auto">
          <a:xfrm>
            <a:off x="9134573" y="9421"/>
            <a:ext cx="3035434" cy="31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6677F4-1667-3A11-4199-033C19600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288035"/>
              </p:ext>
            </p:extLst>
          </p:nvPr>
        </p:nvGraphicFramePr>
        <p:xfrm>
          <a:off x="82213" y="3129704"/>
          <a:ext cx="10032748" cy="3722267"/>
        </p:xfrm>
        <a:graphic>
          <a:graphicData uri="http://schemas.openxmlformats.org/drawingml/2006/table">
            <a:tbl>
              <a:tblPr/>
              <a:tblGrid>
                <a:gridCol w="7151879">
                  <a:extLst>
                    <a:ext uri="{9D8B030D-6E8A-4147-A177-3AD203B41FA5}">
                      <a16:colId xmlns:a16="http://schemas.microsoft.com/office/drawing/2014/main" val="3630496307"/>
                    </a:ext>
                  </a:extLst>
                </a:gridCol>
                <a:gridCol w="652744">
                  <a:extLst>
                    <a:ext uri="{9D8B030D-6E8A-4147-A177-3AD203B41FA5}">
                      <a16:colId xmlns:a16="http://schemas.microsoft.com/office/drawing/2014/main" val="3060441386"/>
                    </a:ext>
                  </a:extLst>
                </a:gridCol>
                <a:gridCol w="1246093">
                  <a:extLst>
                    <a:ext uri="{9D8B030D-6E8A-4147-A177-3AD203B41FA5}">
                      <a16:colId xmlns:a16="http://schemas.microsoft.com/office/drawing/2014/main" val="2358440460"/>
                    </a:ext>
                  </a:extLst>
                </a:gridCol>
                <a:gridCol w="982032">
                  <a:extLst>
                    <a:ext uri="{9D8B030D-6E8A-4147-A177-3AD203B41FA5}">
                      <a16:colId xmlns:a16="http://schemas.microsoft.com/office/drawing/2014/main" val="3311092164"/>
                    </a:ext>
                  </a:extLst>
                </a:gridCol>
              </a:tblGrid>
              <a:tr h="48683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variable names</a:t>
                      </a:r>
                      <a:endParaRPr lang="en-US" sz="20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Nvar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R-squared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MAE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377427"/>
                  </a:ext>
                </a:extLst>
              </a:tr>
              <a:tr h="486834">
                <a:tc gridSpan="4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Full model - all variables</a:t>
                      </a:r>
                      <a:endParaRPr lang="en-US" sz="20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269975"/>
                  </a:ext>
                </a:extLst>
              </a:tr>
              <a:tr h="45235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TSKIN + </a:t>
                      </a:r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LWP + TSKIN + forest-cover + ERC + TDEW +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AtmPress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0.464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0.678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322665"/>
                  </a:ext>
                </a:extLst>
              </a:tr>
              <a:tr h="4523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TSKIN + LWP + forest-cover + ERC  + TDEW</a:t>
                      </a:r>
                      <a:endParaRPr lang="da-DK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0.461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0.683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662359"/>
                  </a:ext>
                </a:extLst>
              </a:tr>
              <a:tr h="4523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TSKIN + forest_cover + ERC + TDEW</a:t>
                      </a:r>
                      <a:endParaRPr lang="da-DK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0.454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0.688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40025"/>
                  </a:ext>
                </a:extLst>
              </a:tr>
              <a:tr h="486834">
                <a:tc gridSpan="4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operational model - Ech2o and fuel moisture variables excluded</a:t>
                      </a:r>
                      <a:endParaRPr lang="en-US" sz="20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731625"/>
                  </a:ext>
                </a:extLst>
              </a:tr>
              <a:tr h="4523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SOIL_anom + DEFICIT +VPD_night + forest-cover  + AtmosPress</a:t>
                      </a:r>
                      <a:endParaRPr lang="da-DK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0.345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0.777</a:t>
                      </a:r>
                      <a:endParaRPr lang="en-US" sz="180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948289"/>
                  </a:ext>
                </a:extLst>
              </a:tr>
              <a:tr h="4523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SOIL_anom + forest-cover+ Rhmin + TMIN</a:t>
                      </a:r>
                      <a:endParaRPr lang="da-DK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0.344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0.793</a:t>
                      </a:r>
                      <a:endParaRPr lang="en-US" sz="1800" dirty="0">
                        <a:effectLst/>
                      </a:endParaRPr>
                    </a:p>
                  </a:txBody>
                  <a:tcPr marL="62773" marR="62773" marT="62773" marB="6277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8321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7CD928F-F148-C2EB-0239-255E22840DF6}"/>
              </a:ext>
            </a:extLst>
          </p:cNvPr>
          <p:cNvSpPr txBox="1"/>
          <p:nvPr/>
        </p:nvSpPr>
        <p:spPr>
          <a:xfrm>
            <a:off x="82212" y="107863"/>
            <a:ext cx="11701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Boosted regression tree model results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- 260,000 candidate models, only  variable per group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full models vs. easily operational</a:t>
            </a:r>
          </a:p>
        </p:txBody>
      </p:sp>
    </p:spTree>
    <p:extLst>
      <p:ext uri="{BB962C8B-B14F-4D97-AF65-F5344CB8AC3E}">
        <p14:creationId xmlns:p14="http://schemas.microsoft.com/office/powerpoint/2010/main" val="384723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3CE6-B73F-55BF-6CE9-6B372DCF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66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results from fire spread modeling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2236-3563-E1DE-8C60-7B8B80679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12" y="691377"/>
            <a:ext cx="12080488" cy="465005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Simulated surface temperature and LWP strongest predictors</a:t>
            </a:r>
          </a:p>
          <a:p>
            <a:r>
              <a:rPr lang="en-US" dirty="0">
                <a:solidFill>
                  <a:schemeClr val="bg1"/>
                </a:solidFill>
              </a:rPr>
              <a:t>Energy balance models contribute significant information </a:t>
            </a:r>
          </a:p>
          <a:p>
            <a:r>
              <a:rPr lang="en-US" dirty="0">
                <a:solidFill>
                  <a:schemeClr val="bg1"/>
                </a:solidFill>
              </a:rPr>
              <a:t>Hydraulic stress slightly better predictor than soil moisture</a:t>
            </a:r>
          </a:p>
          <a:p>
            <a:r>
              <a:rPr lang="en-US" dirty="0">
                <a:solidFill>
                  <a:schemeClr val="bg1"/>
                </a:solidFill>
              </a:rPr>
              <a:t>Wind effects negligible </a:t>
            </a:r>
          </a:p>
          <a:p>
            <a:r>
              <a:rPr lang="en-US" dirty="0">
                <a:solidFill>
                  <a:schemeClr val="bg1"/>
                </a:solidFill>
              </a:rPr>
              <a:t>nighttime humidity consistent strong predictor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 (Balch et al. 2022; Freeborn, Jolly et al. 2022)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17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3840-AEE0-D477-8EBE-0560FAC1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1" y="209725"/>
            <a:ext cx="9054061" cy="498257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Operational mapping for Region 1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https://topofire.dbs.umt.edu/public_data/R1_fire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4E272-5D8D-C305-EBC0-5860825A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4" y="1166018"/>
            <a:ext cx="4286068" cy="452596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Erin Noonan, R1 fire analyst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1-3 day forecast maps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-fire growth probability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predicted acres growth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soil moisture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wind speed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- surface weather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32BA9-2CA3-7C49-C287-2DAF7F6B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358" y="2203169"/>
            <a:ext cx="7375019" cy="4654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519C2-9AB0-2301-F78B-5788ECE2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02" r="64449"/>
          <a:stretch/>
        </p:blipFill>
        <p:spPr>
          <a:xfrm>
            <a:off x="9149034" y="0"/>
            <a:ext cx="3042966" cy="46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5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583A-A988-414B-B6DA-F7C88E6E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35" y="-188812"/>
            <a:ext cx="10972800" cy="12024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Hurricane Dora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46DD0-83C1-2819-ADF7-5D7F207B8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1" y="1544218"/>
            <a:ext cx="4989471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Major precipitation event August 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-6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.25-5 inches of rain across the N. Rockies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03F6F-B651-721C-22B1-A7D800E7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680" y="1099887"/>
            <a:ext cx="6557431" cy="50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62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2FDC-B5F9-3B8D-9326-A0FDF864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83" y="115659"/>
            <a:ext cx="11437434" cy="809892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Soil moisture anomaly response to 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C39E2-3081-43BF-B046-58BD085FB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F2CBC-D9CD-B35D-E685-F96CC2A8D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r="1045" b="49658"/>
          <a:stretch/>
        </p:blipFill>
        <p:spPr>
          <a:xfrm>
            <a:off x="-51556" y="1300190"/>
            <a:ext cx="12134336" cy="523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2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3CDE43C-47B3-B2D1-9FC4-8148EBA2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68" y="39527"/>
            <a:ext cx="8323083" cy="6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CF22FEA-FB43-1E12-DC16-6ABD0593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7785"/>
            <a:ext cx="4034672" cy="4705815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Active VIIRS fires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August 1</a:t>
            </a:r>
            <a:r>
              <a:rPr lang="en-US" sz="3200" baseline="30000" dirty="0">
                <a:solidFill>
                  <a:schemeClr val="bg1"/>
                </a:solidFill>
              </a:rPr>
              <a:t>st</a:t>
            </a:r>
            <a:r>
              <a:rPr lang="en-US" sz="3200" dirty="0">
                <a:solidFill>
                  <a:schemeClr val="bg1"/>
                </a:solidFill>
              </a:rPr>
              <a:t>-6</a:t>
            </a:r>
            <a:r>
              <a:rPr lang="en-US" sz="3200" baseline="30000" dirty="0">
                <a:solidFill>
                  <a:schemeClr val="bg1"/>
                </a:solidFill>
              </a:rPr>
              <a:t>th</a:t>
            </a:r>
            <a:r>
              <a:rPr lang="en-US" sz="3200" dirty="0">
                <a:solidFill>
                  <a:schemeClr val="bg1"/>
                </a:solidFill>
              </a:rPr>
              <a:t> 2023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Daily potential area burned predictions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22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7B43-C99D-564B-3D75-16785A41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5937"/>
            <a:ext cx="5486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Where are we going?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5DE3E2-269F-85D5-E766-9C9F9377C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42" y="105937"/>
            <a:ext cx="4637714" cy="5873931"/>
          </a:xfrm>
        </p:spPr>
      </p:pic>
    </p:spTree>
    <p:extLst>
      <p:ext uri="{BB962C8B-B14F-4D97-AF65-F5344CB8AC3E}">
        <p14:creationId xmlns:p14="http://schemas.microsoft.com/office/powerpoint/2010/main" val="3422149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8B6A6-B28E-089A-5DFF-EDF86D88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170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Web-based fire spread forecasting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AB29-EC0A-B78F-9842-64F27CB4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9737"/>
            <a:ext cx="11711031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https://topofire.dbs.umt.edu/firespread_jobs/firespread_modeling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83013-9CD4-6C59-7167-4BAF2F45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4126"/>
            <a:ext cx="5973878" cy="452596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1382603-516E-026D-DD05-DFB1FC2B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64" y="202412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F9986-70F0-86DF-B2E9-D8EFCBE64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5" y="2782242"/>
            <a:ext cx="1044077" cy="1385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42C59-D5F2-2EFB-A62A-56588B9A5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9" y="4906325"/>
            <a:ext cx="1251546" cy="1251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8EA8B-8258-9815-E8CA-B41EE826445D}"/>
              </a:ext>
            </a:extLst>
          </p:cNvPr>
          <p:cNvSpPr txBox="1"/>
          <p:nvPr/>
        </p:nvSpPr>
        <p:spPr>
          <a:xfrm>
            <a:off x="129326" y="4125460"/>
            <a:ext cx="125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Adam </a:t>
            </a:r>
            <a:r>
              <a:rPr lang="en-US" dirty="0" err="1"/>
              <a:t>Viray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B852B-B984-69D5-7E70-B935159DB5D1}"/>
              </a:ext>
            </a:extLst>
          </p:cNvPr>
          <p:cNvSpPr txBox="1"/>
          <p:nvPr/>
        </p:nvSpPr>
        <p:spPr>
          <a:xfrm>
            <a:off x="57351" y="6113267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Erin </a:t>
            </a:r>
            <a:r>
              <a:rPr lang="en-US" dirty="0" err="1"/>
              <a:t>Landguth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65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09D35-A6C8-C8EF-D56B-77302A5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9" y="671703"/>
            <a:ext cx="7507061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 demand fire spread predictions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1-3 day hourly wind, weather, soil moisture forecasts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Bipartisan Infrastructure proposal to develop system for Rx burn and planning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Add ensemble physics based models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-QES-fire (M. Moody), QUIC-fire, others?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53DE3-9B4D-D149-BB57-B148D6FEC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96"/>
          <a:stretch/>
        </p:blipFill>
        <p:spPr>
          <a:xfrm>
            <a:off x="7558480" y="671703"/>
            <a:ext cx="4582101" cy="61779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1E0722-A3CD-181D-CC8E-D3899D59FF96}"/>
              </a:ext>
            </a:extLst>
          </p:cNvPr>
          <p:cNvSpPr txBox="1">
            <a:spLocks/>
          </p:cNvSpPr>
          <p:nvPr/>
        </p:nvSpPr>
        <p:spPr bwMode="auto">
          <a:xfrm>
            <a:off x="609600" y="-150184"/>
            <a:ext cx="10972800" cy="79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Ensemble model forecasts? </a:t>
            </a:r>
          </a:p>
        </p:txBody>
      </p:sp>
    </p:spTree>
    <p:extLst>
      <p:ext uri="{BB962C8B-B14F-4D97-AF65-F5344CB8AC3E}">
        <p14:creationId xmlns:p14="http://schemas.microsoft.com/office/powerpoint/2010/main" val="1121959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F718-A76C-4247-BFC1-B8E899231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92623"/>
            <a:ext cx="12192000" cy="106278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post-fire reforestation in the western United States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E0EAA6-5FB5-4B1D-AF59-3380D0A48A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32" y="1709679"/>
            <a:ext cx="6745287" cy="5059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CAE7D-BED2-4FC0-9F1E-373DC927EDDE}"/>
              </a:ext>
            </a:extLst>
          </p:cNvPr>
          <p:cNvSpPr txBox="1"/>
          <p:nvPr/>
        </p:nvSpPr>
        <p:spPr>
          <a:xfrm>
            <a:off x="177196" y="2019310"/>
            <a:ext cx="5208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Zack Holden – USFS Region 1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Allen Warren –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Ellen </a:t>
            </a:r>
            <a:r>
              <a:rPr lang="en-US" sz="2400" dirty="0" err="1">
                <a:solidFill>
                  <a:schemeClr val="bg1"/>
                </a:solidFill>
              </a:rPr>
              <a:t>Jungck</a:t>
            </a:r>
            <a:r>
              <a:rPr lang="en-US" sz="2400" dirty="0">
                <a:solidFill>
                  <a:schemeClr val="bg1"/>
                </a:solidFill>
              </a:rPr>
              <a:t> – USFS Region 1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Alan Swanson– U. Montana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Marco </a:t>
            </a:r>
            <a:r>
              <a:rPr lang="en-US" sz="2400" dirty="0" err="1">
                <a:solidFill>
                  <a:schemeClr val="bg1"/>
                </a:solidFill>
              </a:rPr>
              <a:t>Maneta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err="1">
                <a:solidFill>
                  <a:schemeClr val="bg1"/>
                </a:solidFill>
              </a:rPr>
              <a:t>U.Montana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Kim Davis – </a:t>
            </a:r>
            <a:r>
              <a:rPr lang="en-US" sz="2400" dirty="0" err="1">
                <a:solidFill>
                  <a:schemeClr val="bg1"/>
                </a:solidFill>
              </a:rPr>
              <a:t>U.Montana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Vince Archer – USFS Region 1</a:t>
            </a:r>
          </a:p>
          <a:p>
            <a:r>
              <a:rPr lang="en-US" sz="2400" dirty="0">
                <a:solidFill>
                  <a:schemeClr val="bg1"/>
                </a:solidFill>
              </a:rPr>
              <a:t>Shelagh Fox – USFS Region 1</a:t>
            </a:r>
          </a:p>
          <a:p>
            <a:r>
              <a:rPr lang="en-US" sz="2400" dirty="0">
                <a:solidFill>
                  <a:schemeClr val="bg1"/>
                </a:solidFill>
              </a:rPr>
              <a:t>Nicole </a:t>
            </a:r>
            <a:r>
              <a:rPr lang="en-US" sz="2400" dirty="0" err="1">
                <a:solidFill>
                  <a:schemeClr val="bg1"/>
                </a:solidFill>
              </a:rPr>
              <a:t>Ballofet</a:t>
            </a:r>
            <a:r>
              <a:rPr lang="en-US" sz="2400" dirty="0">
                <a:solidFill>
                  <a:schemeClr val="bg1"/>
                </a:solidFill>
              </a:rPr>
              <a:t>- USFS, Washington DC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1A84B-CB45-4E05-BC41-BA4319601F44}"/>
              </a:ext>
            </a:extLst>
          </p:cNvPr>
          <p:cNvSpPr txBox="1"/>
          <p:nvPr/>
        </p:nvSpPr>
        <p:spPr>
          <a:xfrm>
            <a:off x="5519956" y="6300133"/>
            <a:ext cx="609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Lolo Peak fire, July-August 2017</a:t>
            </a:r>
          </a:p>
        </p:txBody>
      </p:sp>
    </p:spTree>
    <p:extLst>
      <p:ext uri="{BB962C8B-B14F-4D97-AF65-F5344CB8AC3E}">
        <p14:creationId xmlns:p14="http://schemas.microsoft.com/office/powerpoint/2010/main" val="201133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5453" y="5429837"/>
            <a:ext cx="30528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Fuels/vegetation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17004" y="1701571"/>
            <a:ext cx="13344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terrain</a:t>
            </a:r>
          </a:p>
        </p:txBody>
      </p:sp>
      <p:sp>
        <p:nvSpPr>
          <p:cNvPr id="9" name="Oval 8"/>
          <p:cNvSpPr/>
          <p:nvPr/>
        </p:nvSpPr>
        <p:spPr>
          <a:xfrm>
            <a:off x="5798283" y="913242"/>
            <a:ext cx="6329054" cy="4159115"/>
          </a:xfrm>
          <a:prstGeom prst="ellipse">
            <a:avLst/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68" y="-158650"/>
            <a:ext cx="12176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Drought, climate change and extreme weather shrink weather windows for managing fire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E17FF2-E034-8164-51EA-C088961624D0}"/>
              </a:ext>
            </a:extLst>
          </p:cNvPr>
          <p:cNvSpPr/>
          <p:nvPr/>
        </p:nvSpPr>
        <p:spPr>
          <a:xfrm>
            <a:off x="2600073" y="1084658"/>
            <a:ext cx="6165312" cy="3872556"/>
          </a:xfrm>
          <a:prstGeom prst="ellipse">
            <a:avLst/>
          </a:prstGeom>
          <a:noFill/>
          <a:ln w="298450"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BBC763-A34B-570E-A8EC-B86D9C7ED95E}"/>
              </a:ext>
            </a:extLst>
          </p:cNvPr>
          <p:cNvSpPr/>
          <p:nvPr/>
        </p:nvSpPr>
        <p:spPr>
          <a:xfrm>
            <a:off x="1995052" y="942678"/>
            <a:ext cx="6844221" cy="4159115"/>
          </a:xfrm>
          <a:prstGeom prst="ellipse">
            <a:avLst/>
          </a:prstGeom>
          <a:noFill/>
          <a:ln w="1079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588469-F089-1D20-915F-E4A87B33E11A}"/>
              </a:ext>
            </a:extLst>
          </p:cNvPr>
          <p:cNvSpPr/>
          <p:nvPr/>
        </p:nvSpPr>
        <p:spPr>
          <a:xfrm>
            <a:off x="3827654" y="2404472"/>
            <a:ext cx="6439563" cy="4334366"/>
          </a:xfrm>
          <a:prstGeom prst="ellipse">
            <a:avLst/>
          </a:prstGeom>
          <a:noFill/>
          <a:ln w="1143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7804" y="1770635"/>
            <a:ext cx="4334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weather/climate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1FFD0-7FAF-4A0A-97B3-A408BDD973F3}"/>
              </a:ext>
            </a:extLst>
          </p:cNvPr>
          <p:cNvSpPr txBox="1"/>
          <p:nvPr/>
        </p:nvSpPr>
        <p:spPr>
          <a:xfrm>
            <a:off x="2985834" y="2227600"/>
            <a:ext cx="2158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Drought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Climate change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Weather extremes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D6D06-38A7-68CB-3846-5CBBE7ABBEA7}"/>
              </a:ext>
            </a:extLst>
          </p:cNvPr>
          <p:cNvSpPr txBox="1"/>
          <p:nvPr/>
        </p:nvSpPr>
        <p:spPr>
          <a:xfrm>
            <a:off x="3979757" y="1378131"/>
            <a:ext cx="339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Current/future climate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FCA8B-3F50-D608-2E03-D6195BA2B950}"/>
              </a:ext>
            </a:extLst>
          </p:cNvPr>
          <p:cNvSpPr txBox="1"/>
          <p:nvPr/>
        </p:nvSpPr>
        <p:spPr>
          <a:xfrm>
            <a:off x="0" y="4543084"/>
            <a:ext cx="45222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Challenging conditions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-Longer fire seasons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-Higher atmospheric aridity/temperature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-Less summer precipitation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-Longer periods without rain</a:t>
            </a:r>
          </a:p>
          <a:p>
            <a:r>
              <a:rPr lang="en-US" sz="2000" dirty="0">
                <a:solidFill>
                  <a:schemeClr val="bg1"/>
                </a:solidFill>
              </a:rPr>
              <a:t>-Drier fuels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-Fewer days meeting burn prescriptions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52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125102-492F-7C22-21C8-78DBAC9A5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3" y="401445"/>
            <a:ext cx="4572311" cy="64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9CD4C-787A-34C1-71B1-25023E3068DB}"/>
              </a:ext>
            </a:extLst>
          </p:cNvPr>
          <p:cNvSpPr txBox="1"/>
          <p:nvPr/>
        </p:nvSpPr>
        <p:spPr>
          <a:xfrm>
            <a:off x="504868" y="435083"/>
            <a:ext cx="406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Ballofet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dirty="0" err="1">
                <a:solidFill>
                  <a:schemeClr val="bg1"/>
                </a:solidFill>
              </a:rPr>
              <a:t>Dumroese</a:t>
            </a:r>
            <a:r>
              <a:rPr lang="en-US" sz="2400" dirty="0">
                <a:solidFill>
                  <a:schemeClr val="bg1"/>
                </a:solidFill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7A019-A5D4-91D5-81E2-955DB92A04C5}"/>
              </a:ext>
            </a:extLst>
          </p:cNvPr>
          <p:cNvSpPr txBox="1"/>
          <p:nvPr/>
        </p:nvSpPr>
        <p:spPr>
          <a:xfrm>
            <a:off x="5150886" y="556534"/>
            <a:ext cx="6568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Forest Activities database (FACTS)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Massive increase in unmet reforestation needs due to wildfires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193E2-808F-B166-05E5-538A41ADFB13}"/>
              </a:ext>
            </a:extLst>
          </p:cNvPr>
          <p:cNvSpPr txBox="1">
            <a:spLocks/>
          </p:cNvSpPr>
          <p:nvPr/>
        </p:nvSpPr>
        <p:spPr bwMode="auto">
          <a:xfrm>
            <a:off x="0" y="-385166"/>
            <a:ext cx="12192000" cy="106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post-fire reforestation in the western United States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8BF0A7-E082-60E5-FB78-C466F1BB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2476" y="2618637"/>
            <a:ext cx="5542463" cy="415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836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DC43F-74B0-FB6E-F648-5DDDA3BF6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5" t="-401" r="6859" b="401"/>
          <a:stretch/>
        </p:blipFill>
        <p:spPr>
          <a:xfrm>
            <a:off x="162560" y="1237659"/>
            <a:ext cx="3342640" cy="5061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BB81F-FA5F-2B8E-1360-BDDB5522EEFB}"/>
              </a:ext>
            </a:extLst>
          </p:cNvPr>
          <p:cNvSpPr txBox="1"/>
          <p:nvPr/>
        </p:nvSpPr>
        <p:spPr>
          <a:xfrm>
            <a:off x="4523851" y="920621"/>
            <a:ext cx="63978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REPLANT act mandates     addressing reforestation backlog over next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Removes cap on reforestation trust fund and increases annual funding from $30mil to $140 mil or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Once in a generation opportunity to shape future forests </a:t>
            </a:r>
          </a:p>
        </p:txBody>
      </p:sp>
    </p:spTree>
    <p:extLst>
      <p:ext uri="{BB962C8B-B14F-4D97-AF65-F5344CB8AC3E}">
        <p14:creationId xmlns:p14="http://schemas.microsoft.com/office/powerpoint/2010/main" val="2392939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83109"/>
            <a:ext cx="12299795" cy="85138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Surface temperature as biophysical constraint on low elevation tree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9" y="747132"/>
            <a:ext cx="10175137" cy="240848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brief exposure to temperatures of 55 °C can kill conifer seedlings</a:t>
            </a:r>
          </a:p>
          <a:p>
            <a:r>
              <a:rPr lang="en-US" sz="2800" dirty="0">
                <a:solidFill>
                  <a:schemeClr val="bg1"/>
                </a:solidFill>
              </a:rPr>
              <a:t>Cambial damage and girdling; </a:t>
            </a:r>
          </a:p>
          <a:p>
            <a:r>
              <a:rPr lang="en-US" sz="2800" dirty="0">
                <a:solidFill>
                  <a:schemeClr val="bg1"/>
                </a:solidFill>
              </a:rPr>
              <a:t>lose ability to move water from soil to atmosphere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405" y="523008"/>
            <a:ext cx="1654579" cy="2197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02BC4-37D4-CCD7-746B-7C07BFDB0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7" t="15828" r="37123" b="66709"/>
          <a:stretch/>
        </p:blipFill>
        <p:spPr>
          <a:xfrm>
            <a:off x="7129409" y="2650518"/>
            <a:ext cx="5048264" cy="167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58AEB-16E2-5EAE-A518-CF6047442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055"/>
          <a:stretch/>
        </p:blipFill>
        <p:spPr>
          <a:xfrm>
            <a:off x="1624998" y="4146741"/>
            <a:ext cx="10458970" cy="26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12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21F9-B92C-4A72-A9F4-1D370304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3" y="0"/>
            <a:ext cx="8002231" cy="731835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30 meter surface temperature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44F77-AF37-4886-BF1A-8FD2A1AC2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3" y="892091"/>
            <a:ext cx="7682196" cy="5631258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75,000 random stratified points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Spatial domain around each point to allow lateral water flow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Ech2o run hourly from 1982-2018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Calculate climatological average annual maximum skin temperature at each point</a:t>
            </a:r>
          </a:p>
          <a:p>
            <a:r>
              <a:rPr lang="en-US" sz="2800" dirty="0">
                <a:solidFill>
                  <a:schemeClr val="bg1"/>
                </a:solidFill>
              </a:rPr>
              <a:t>Geographically weighted regression used to fit/predict across western U.S.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15A7B-4F39-1E63-26B0-DDEA308A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502" y="731835"/>
            <a:ext cx="4219645" cy="4303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1A54A-195B-F0C0-6040-D843B1D585C6}"/>
              </a:ext>
            </a:extLst>
          </p:cNvPr>
          <p:cNvSpPr txBox="1"/>
          <p:nvPr/>
        </p:nvSpPr>
        <p:spPr>
          <a:xfrm>
            <a:off x="5868329" y="6037274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Computational resources and support from the University of Montana’s 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Griz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Shared Computing Cluster (GSCC)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084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7A501-2B8B-4EE4-A63E-B06C5C7DAF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7090"/>
            <a:ext cx="6954982" cy="5778021"/>
          </a:xfrm>
        </p:spPr>
        <p:txBody>
          <a:bodyPr>
            <a:noAutofit/>
          </a:bodyPr>
          <a:lstStyle/>
          <a:p>
            <a:pPr algn="l"/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Potential soil surface temperature (PSST)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-95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 percentile maximum annual soil surface temperature for a bed of 2 inch ponderosa pine seedlings 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30 meter resolution raster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- historical (1982-2018)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- future (2050) from CMIP6 ensembles  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274B-B1FE-2F84-7F9B-8BAEE20B1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795"/>
          <a:stretch/>
        </p:blipFill>
        <p:spPr>
          <a:xfrm>
            <a:off x="7315200" y="138545"/>
            <a:ext cx="4691928" cy="6306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48D74-CBA2-9943-9EDD-2F0C918D6429}"/>
              </a:ext>
            </a:extLst>
          </p:cNvPr>
          <p:cNvSpPr txBox="1"/>
          <p:nvPr/>
        </p:nvSpPr>
        <p:spPr>
          <a:xfrm>
            <a:off x="8449100" y="6445001"/>
            <a:ext cx="2676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Holden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3942678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EA8FA-8C87-1570-CB83-9F6E95700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21" b="4147"/>
          <a:stretch/>
        </p:blipFill>
        <p:spPr>
          <a:xfrm>
            <a:off x="260078" y="1048381"/>
            <a:ext cx="5948219" cy="5644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889DC-B96E-651C-C4B4-A41387FB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43" y="1060796"/>
            <a:ext cx="5948219" cy="56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2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4EE5-30C1-4C8C-A774-DD9039B5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2" y="103868"/>
            <a:ext cx="10515600" cy="1325563"/>
          </a:xfrm>
        </p:spPr>
        <p:txBody>
          <a:bodyPr/>
          <a:lstStyle/>
          <a:p>
            <a:r>
              <a:rPr lang="en-US" dirty="0"/>
              <a:t>https://orthanc.dbs.umt.edu/regenmapper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1B7BC-B79C-4531-8F2E-A1B4B1CC6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06D50-CDDB-46E4-83A3-DD749DA8E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1726"/>
            <a:ext cx="10972800" cy="53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83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B373-C92D-4E94-90DC-118C7AB8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5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C929A-28CA-4A23-8E79-0C1C72169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91DFA-315D-4CF1-9606-0442E95CA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" t="6386" r="10744" b="6381"/>
          <a:stretch/>
        </p:blipFill>
        <p:spPr>
          <a:xfrm>
            <a:off x="103653" y="406400"/>
            <a:ext cx="11970013" cy="63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18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ABDC-5D01-4273-96F1-4C2ABEF9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9223D-5739-4AAB-BEE7-105979736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539F0-ADE0-40CB-91C3-EF29368EB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86" r="10751" b="6381"/>
          <a:stretch/>
        </p:blipFill>
        <p:spPr>
          <a:xfrm>
            <a:off x="120072" y="365125"/>
            <a:ext cx="12028791" cy="63681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EC441B-8FA4-48CB-9407-E607195B0BA4}"/>
              </a:ext>
            </a:extLst>
          </p:cNvPr>
          <p:cNvSpPr/>
          <p:nvPr/>
        </p:nvSpPr>
        <p:spPr>
          <a:xfrm>
            <a:off x="3657600" y="3823855"/>
            <a:ext cx="1939636" cy="5541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92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36A0-FF93-4E56-5D4F-4053EC9A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1" y="-129825"/>
            <a:ext cx="6091107" cy="1004954"/>
          </a:xfrm>
        </p:spPr>
        <p:txBody>
          <a:bodyPr/>
          <a:lstStyle/>
          <a:p>
            <a:r>
              <a:rPr lang="en-US" dirty="0"/>
              <a:t>Simple automated GIS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CB1AB6-D9E1-3698-FD74-2C0F5601B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" y="1048215"/>
            <a:ext cx="5920524" cy="56272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BE729-358E-D9F5-3CB2-7C489E3F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730" y="3468160"/>
            <a:ext cx="6005774" cy="1243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B34667-1376-F27F-15D8-F1D21876A8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436"/>
          <a:stretch/>
        </p:blipFill>
        <p:spPr>
          <a:xfrm>
            <a:off x="6090729" y="5093310"/>
            <a:ext cx="6005775" cy="1243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7AEF7-C0FF-BB39-8B47-ABB663B49691}"/>
              </a:ext>
            </a:extLst>
          </p:cNvPr>
          <p:cNvSpPr txBox="1"/>
          <p:nvPr/>
        </p:nvSpPr>
        <p:spPr>
          <a:xfrm>
            <a:off x="6289641" y="0"/>
            <a:ext cx="5881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Fitted regression models from 2 datasets</a:t>
            </a:r>
          </a:p>
          <a:p>
            <a:r>
              <a:rPr lang="en-US" sz="2400" dirty="0"/>
              <a:t>- any species prediction </a:t>
            </a:r>
          </a:p>
          <a:p>
            <a:r>
              <a:rPr lang="en-US" sz="2400" dirty="0"/>
              <a:t>- individual species models for:</a:t>
            </a:r>
          </a:p>
          <a:p>
            <a:r>
              <a:rPr lang="en-US" sz="2400" dirty="0"/>
              <a:t>   PIPO, PSME, PICO, PIEN, ABLA, ABGR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4EC59-47A2-8A66-83A5-DBE435C9BCE4}"/>
              </a:ext>
            </a:extLst>
          </p:cNvPr>
          <p:cNvSpPr txBox="1"/>
          <p:nvPr/>
        </p:nvSpPr>
        <p:spPr>
          <a:xfrm>
            <a:off x="6233886" y="4689970"/>
            <a:ext cx="4290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10,000+ plots from 330 wildfires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19F59-F1B2-5AF8-C034-3D1F42E71623}"/>
              </a:ext>
            </a:extLst>
          </p:cNvPr>
          <p:cNvSpPr txBox="1"/>
          <p:nvPr/>
        </p:nvSpPr>
        <p:spPr>
          <a:xfrm>
            <a:off x="6090729" y="6332393"/>
            <a:ext cx="557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89 plots, 32 fires; annual recruitment date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7767D-8B64-B995-1982-E475935214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r="11075" b="19060"/>
          <a:stretch/>
        </p:blipFill>
        <p:spPr>
          <a:xfrm>
            <a:off x="10459165" y="1640443"/>
            <a:ext cx="1139725" cy="1316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4111F-9356-BC9F-14C3-0037CC0D4FEE}"/>
              </a:ext>
            </a:extLst>
          </p:cNvPr>
          <p:cNvSpPr txBox="1"/>
          <p:nvPr/>
        </p:nvSpPr>
        <p:spPr>
          <a:xfrm>
            <a:off x="10700329" y="3438438"/>
            <a:ext cx="208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Kim Davis        Lewis Faller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0E8F6-071A-8AB5-DC0C-9EB638891A75}"/>
              </a:ext>
            </a:extLst>
          </p:cNvPr>
          <p:cNvSpPr txBox="1"/>
          <p:nvPr/>
        </p:nvSpPr>
        <p:spPr>
          <a:xfrm>
            <a:off x="9472697" y="2965122"/>
            <a:ext cx="26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Kim Davis , RMRS Fire lab       </a:t>
            </a:r>
          </a:p>
        </p:txBody>
      </p:sp>
    </p:spTree>
    <p:extLst>
      <p:ext uri="{BB962C8B-B14F-4D97-AF65-F5344CB8AC3E}">
        <p14:creationId xmlns:p14="http://schemas.microsoft.com/office/powerpoint/2010/main" val="69411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5453" y="5429837"/>
            <a:ext cx="30528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Fuels/vegetation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17004" y="1701571"/>
            <a:ext cx="13344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terrain</a:t>
            </a:r>
          </a:p>
        </p:txBody>
      </p:sp>
      <p:sp>
        <p:nvSpPr>
          <p:cNvPr id="9" name="Oval 8"/>
          <p:cNvSpPr/>
          <p:nvPr/>
        </p:nvSpPr>
        <p:spPr>
          <a:xfrm>
            <a:off x="5798283" y="913242"/>
            <a:ext cx="6329054" cy="4159115"/>
          </a:xfrm>
          <a:prstGeom prst="ellipse">
            <a:avLst/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68" y="-158650"/>
            <a:ext cx="12176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Drought, climate change and extreme weather shrink weather windows for managing fire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E17FF2-E034-8164-51EA-C088961624D0}"/>
              </a:ext>
            </a:extLst>
          </p:cNvPr>
          <p:cNvSpPr/>
          <p:nvPr/>
        </p:nvSpPr>
        <p:spPr>
          <a:xfrm>
            <a:off x="2600073" y="1084658"/>
            <a:ext cx="6165312" cy="3872556"/>
          </a:xfrm>
          <a:prstGeom prst="ellipse">
            <a:avLst/>
          </a:prstGeom>
          <a:noFill/>
          <a:ln w="298450"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BBC763-A34B-570E-A8EC-B86D9C7ED95E}"/>
              </a:ext>
            </a:extLst>
          </p:cNvPr>
          <p:cNvSpPr/>
          <p:nvPr/>
        </p:nvSpPr>
        <p:spPr>
          <a:xfrm>
            <a:off x="1995052" y="942678"/>
            <a:ext cx="6844221" cy="4159115"/>
          </a:xfrm>
          <a:prstGeom prst="ellipse">
            <a:avLst/>
          </a:prstGeom>
          <a:noFill/>
          <a:ln w="1079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588469-F089-1D20-915F-E4A87B33E11A}"/>
              </a:ext>
            </a:extLst>
          </p:cNvPr>
          <p:cNvSpPr/>
          <p:nvPr/>
        </p:nvSpPr>
        <p:spPr>
          <a:xfrm>
            <a:off x="3827654" y="2404472"/>
            <a:ext cx="6439563" cy="4334366"/>
          </a:xfrm>
          <a:prstGeom prst="ellipse">
            <a:avLst/>
          </a:prstGeom>
          <a:noFill/>
          <a:ln w="1143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7804" y="1770635"/>
            <a:ext cx="4334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weather/climate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1FFD0-7FAF-4A0A-97B3-A408BDD973F3}"/>
              </a:ext>
            </a:extLst>
          </p:cNvPr>
          <p:cNvSpPr txBox="1"/>
          <p:nvPr/>
        </p:nvSpPr>
        <p:spPr>
          <a:xfrm>
            <a:off x="2985834" y="2227600"/>
            <a:ext cx="2158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Drought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Climate change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Weather extremes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D6D06-38A7-68CB-3846-5CBBE7ABBEA7}"/>
              </a:ext>
            </a:extLst>
          </p:cNvPr>
          <p:cNvSpPr txBox="1"/>
          <p:nvPr/>
        </p:nvSpPr>
        <p:spPr>
          <a:xfrm>
            <a:off x="3979757" y="1378131"/>
            <a:ext cx="339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Current/future climate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FCA8B-3F50-D608-2E03-D6195BA2B950}"/>
              </a:ext>
            </a:extLst>
          </p:cNvPr>
          <p:cNvSpPr txBox="1"/>
          <p:nvPr/>
        </p:nvSpPr>
        <p:spPr>
          <a:xfrm>
            <a:off x="0" y="4543084"/>
            <a:ext cx="45222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Challenging conditions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-Longer fire seasons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-Higher atmospheric aridity/temperature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-Less summer precipitation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-Longer periods without rain</a:t>
            </a:r>
          </a:p>
          <a:p>
            <a:r>
              <a:rPr lang="en-US" sz="2000" dirty="0">
                <a:solidFill>
                  <a:schemeClr val="bg1"/>
                </a:solidFill>
              </a:rPr>
              <a:t>-Drier fuels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-Fewer days meeting burn prescriptions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D96635-7646-96B0-5394-58E800DB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3" y="3353880"/>
            <a:ext cx="4522264" cy="10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4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EEC35B-F461-42BE-9D60-6622D0F3D8D0}"/>
              </a:ext>
            </a:extLst>
          </p:cNvPr>
          <p:cNvSpPr txBox="1"/>
          <p:nvPr/>
        </p:nvSpPr>
        <p:spPr>
          <a:xfrm>
            <a:off x="0" y="766619"/>
            <a:ext cx="62576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Full model includes distance to seed from GEDI LiDAR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Climate-only effect model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Dispersal only effect  model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Binary outcome (yes, no)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Projected 2050 regeneration probability based on CMIP6 ensemble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439E2-136E-0134-7478-72E2ABA53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94" y="766619"/>
            <a:ext cx="6068006" cy="5763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7B065-FF98-850B-01EA-F01317E013CC}"/>
              </a:ext>
            </a:extLst>
          </p:cNvPr>
          <p:cNvSpPr txBox="1"/>
          <p:nvPr/>
        </p:nvSpPr>
        <p:spPr>
          <a:xfrm>
            <a:off x="812799" y="0"/>
            <a:ext cx="1056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post-fire recruitment model for any species</a:t>
            </a:r>
          </a:p>
        </p:txBody>
      </p:sp>
    </p:spTree>
    <p:extLst>
      <p:ext uri="{BB962C8B-B14F-4D97-AF65-F5344CB8AC3E}">
        <p14:creationId xmlns:p14="http://schemas.microsoft.com/office/powerpoint/2010/main" val="1621329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8946C-8162-5C2E-2EBC-243894996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896" r="2083" b="4287"/>
          <a:stretch/>
        </p:blipFill>
        <p:spPr>
          <a:xfrm>
            <a:off x="5680364" y="785449"/>
            <a:ext cx="6493161" cy="5938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16782-64CC-B530-A84B-6ABB9630165B}"/>
              </a:ext>
            </a:extLst>
          </p:cNvPr>
          <p:cNvSpPr txBox="1"/>
          <p:nvPr/>
        </p:nvSpPr>
        <p:spPr>
          <a:xfrm>
            <a:off x="0" y="0"/>
            <a:ext cx="6715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Administrative priorities for USFS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7ED59-B649-4E82-7904-E92C71B48765}"/>
              </a:ext>
            </a:extLst>
          </p:cNvPr>
          <p:cNvSpPr txBox="1"/>
          <p:nvPr/>
        </p:nvSpPr>
        <p:spPr>
          <a:xfrm>
            <a:off x="120074" y="1123270"/>
            <a:ext cx="55602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Planting logic applied to raster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Highest priority with pre-existing FACTS need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Different classification for wilderness, roadless or specially designated area 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Planting versus natural regeneration determined using modeled regeneration probability</a:t>
            </a:r>
          </a:p>
        </p:txBody>
      </p:sp>
    </p:spTree>
    <p:extLst>
      <p:ext uri="{BB962C8B-B14F-4D97-AF65-F5344CB8AC3E}">
        <p14:creationId xmlns:p14="http://schemas.microsoft.com/office/powerpoint/2010/main" val="1422038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4A5F8-26D7-4290-B687-045536F00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5550"/>
          <a:stretch/>
        </p:blipFill>
        <p:spPr>
          <a:xfrm>
            <a:off x="5449455" y="500088"/>
            <a:ext cx="6742545" cy="5776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04153-826E-48B3-AE33-7CB71C0BA478}"/>
              </a:ext>
            </a:extLst>
          </p:cNvPr>
          <p:cNvSpPr txBox="1"/>
          <p:nvPr/>
        </p:nvSpPr>
        <p:spPr>
          <a:xfrm>
            <a:off x="49752" y="1523999"/>
            <a:ext cx="5464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calculated for every severely burned pixel 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30 meter raster output 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5F1B3-A815-7D51-B9B7-F0C70B41374F}"/>
              </a:ext>
            </a:extLst>
          </p:cNvPr>
          <p:cNvSpPr txBox="1"/>
          <p:nvPr/>
        </p:nvSpPr>
        <p:spPr>
          <a:xfrm>
            <a:off x="49752" y="42547"/>
            <a:ext cx="475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Distance to nearest road</a:t>
            </a:r>
          </a:p>
        </p:txBody>
      </p:sp>
    </p:spTree>
    <p:extLst>
      <p:ext uri="{BB962C8B-B14F-4D97-AF65-F5344CB8AC3E}">
        <p14:creationId xmlns:p14="http://schemas.microsoft.com/office/powerpoint/2010/main" val="43299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164A1-7D98-4D76-A666-9918F5582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3245" b="16153"/>
          <a:stretch/>
        </p:blipFill>
        <p:spPr>
          <a:xfrm>
            <a:off x="981307" y="1417639"/>
            <a:ext cx="10229385" cy="5218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9FAD2-EA14-EAF1-8786-DF879630E30F}"/>
              </a:ext>
            </a:extLst>
          </p:cNvPr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Planting prioritization/optimization</a:t>
            </a:r>
          </a:p>
        </p:txBody>
      </p:sp>
    </p:spTree>
    <p:extLst>
      <p:ext uri="{BB962C8B-B14F-4D97-AF65-F5344CB8AC3E}">
        <p14:creationId xmlns:p14="http://schemas.microsoft.com/office/powerpoint/2010/main" val="623673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7B43-C99D-564B-3D75-16785A41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5937"/>
            <a:ext cx="5486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Where are we going?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5DE3E2-269F-85D5-E766-9C9F9377C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42" y="105937"/>
            <a:ext cx="4637714" cy="5873931"/>
          </a:xfrm>
        </p:spPr>
      </p:pic>
    </p:spTree>
    <p:extLst>
      <p:ext uri="{BB962C8B-B14F-4D97-AF65-F5344CB8AC3E}">
        <p14:creationId xmlns:p14="http://schemas.microsoft.com/office/powerpoint/2010/main" val="12339043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4E22C0-C59E-491B-8DDC-07CAC1C304AF}"/>
              </a:ext>
            </a:extLst>
          </p:cNvPr>
          <p:cNvSpPr txBox="1"/>
          <p:nvPr/>
        </p:nvSpPr>
        <p:spPr>
          <a:xfrm>
            <a:off x="0" y="-40352"/>
            <a:ext cx="1219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USDA Agriculture and Forest Research Initiative (AFRI)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- 3 year grant; 2022-2024   $695,000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“Quantitative prediction and prioritization for reforestation success: Development of an automated decision support tool for the USDA Forest Service”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develop cost-benefit prioritization</a:t>
            </a:r>
          </a:p>
          <a:p>
            <a:pPr marL="457200" indent="-457200">
              <a:buFontTx/>
              <a:buChar char="-"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indent="-457200">
              <a:buFontTx/>
              <a:buChar char="-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links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ForSys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model (Mark Finney, Michelle Day)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2E74E7-664A-310E-62B8-8D34380CD182}"/>
              </a:ext>
            </a:extLst>
          </p:cNvPr>
          <p:cNvGrpSpPr/>
          <p:nvPr/>
        </p:nvGrpSpPr>
        <p:grpSpPr>
          <a:xfrm>
            <a:off x="6858625" y="4628573"/>
            <a:ext cx="1822274" cy="2060577"/>
            <a:chOff x="1022905" y="2721152"/>
            <a:chExt cx="2338465" cy="3044738"/>
          </a:xfrm>
        </p:grpSpPr>
        <p:pic>
          <p:nvPicPr>
            <p:cNvPr id="3" name="Picture 2" descr="People">
              <a:extLst>
                <a:ext uri="{FF2B5EF4-FFF2-40B4-BE49-F238E27FC236}">
                  <a16:creationId xmlns:a16="http://schemas.microsoft.com/office/drawing/2014/main" id="{C48F3AF2-D7C6-27AC-66CB-2043BE231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905" y="2721152"/>
              <a:ext cx="1921863" cy="2562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3A0D23-0B9B-209B-1183-9E8FEE842802}"/>
                </a:ext>
              </a:extLst>
            </p:cNvPr>
            <p:cNvSpPr txBox="1"/>
            <p:nvPr/>
          </p:nvSpPr>
          <p:spPr>
            <a:xfrm>
              <a:off x="1024979" y="5220160"/>
              <a:ext cx="2336391" cy="54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Marco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Maneta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582902-07F4-6C98-9FD9-E0DB3FB0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1" t="16253" r="23716" b="53377"/>
          <a:stretch/>
        </p:blipFill>
        <p:spPr>
          <a:xfrm>
            <a:off x="231753" y="4684942"/>
            <a:ext cx="1758054" cy="1810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279EC-F242-DF3B-DCB3-508A217FD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30781" r="13960" b="18552"/>
          <a:stretch/>
        </p:blipFill>
        <p:spPr>
          <a:xfrm>
            <a:off x="8568415" y="4547495"/>
            <a:ext cx="1472028" cy="1672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291F1B-6CD2-FBA4-ED63-82EDF789EAAB}"/>
              </a:ext>
            </a:extLst>
          </p:cNvPr>
          <p:cNvSpPr txBox="1"/>
          <p:nvPr/>
        </p:nvSpPr>
        <p:spPr>
          <a:xfrm>
            <a:off x="465188" y="6495256"/>
            <a:ext cx="206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Allen Warren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F0FD2-CBA4-4384-1369-BB59F0F1A99C}"/>
              </a:ext>
            </a:extLst>
          </p:cNvPr>
          <p:cNvSpPr txBox="1"/>
          <p:nvPr/>
        </p:nvSpPr>
        <p:spPr>
          <a:xfrm>
            <a:off x="8298740" y="6214672"/>
            <a:ext cx="385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Solomon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Dobrowski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Erin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Landguth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DB6A58-9292-3F0B-C9F7-E623C6C96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960" y="4510732"/>
            <a:ext cx="1630848" cy="19218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956DFF-11AD-A5B2-9250-5BDE623FC0A6}"/>
              </a:ext>
            </a:extLst>
          </p:cNvPr>
          <p:cNvSpPr txBox="1"/>
          <p:nvPr/>
        </p:nvSpPr>
        <p:spPr>
          <a:xfrm>
            <a:off x="2223242" y="6385104"/>
            <a:ext cx="206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Alan Swanson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649E9D-DC11-939D-5758-740783761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62" y="4704719"/>
            <a:ext cx="1510349" cy="1510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DF91D-61CD-4459-A943-516D68CC50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r="11075" b="19060"/>
          <a:stretch/>
        </p:blipFill>
        <p:spPr>
          <a:xfrm>
            <a:off x="3917103" y="4537454"/>
            <a:ext cx="1472028" cy="17003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7D6855-162F-C8F8-E1C8-237C7325B527}"/>
              </a:ext>
            </a:extLst>
          </p:cNvPr>
          <p:cNvSpPr txBox="1"/>
          <p:nvPr/>
        </p:nvSpPr>
        <p:spPr>
          <a:xfrm>
            <a:off x="3992620" y="6255514"/>
            <a:ext cx="26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Kim Davis        Lewis Faller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8BE769-7EF0-4A0C-D891-5C3A57CA8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18305" r="28685" b="40856"/>
          <a:stretch/>
        </p:blipFill>
        <p:spPr>
          <a:xfrm rot="5400000">
            <a:off x="5238280" y="4850245"/>
            <a:ext cx="1745301" cy="11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8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3D54-5CAC-4E0B-97CB-58568706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3766"/>
            <a:ext cx="5044068" cy="75311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Web-based ech2o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3EA99-FA0F-4ECC-8FE4-E9502245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9894A-3955-4CE6-8E12-64DA4EE07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9" b="10977"/>
          <a:stretch/>
        </p:blipFill>
        <p:spPr>
          <a:xfrm>
            <a:off x="83889" y="1483761"/>
            <a:ext cx="12026335" cy="4642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D689D-091F-B07E-06D3-F0C302E715B7}"/>
              </a:ext>
            </a:extLst>
          </p:cNvPr>
          <p:cNvSpPr txBox="1"/>
          <p:nvPr/>
        </p:nvSpPr>
        <p:spPr>
          <a:xfrm>
            <a:off x="0" y="545998"/>
            <a:ext cx="6599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On demand point or watershed simulations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Ask questions about post-harvest water and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BDE7F-D02E-0120-C0D8-75320B7C7F5F}"/>
              </a:ext>
            </a:extLst>
          </p:cNvPr>
          <p:cNvSpPr txBox="1"/>
          <p:nvPr/>
        </p:nvSpPr>
        <p:spPr>
          <a:xfrm>
            <a:off x="401444" y="6256658"/>
            <a:ext cx="6198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USFS Region 1 funding (Vince Archer, Andy </a:t>
            </a:r>
            <a:r>
              <a:rPr lang="en-US" sz="2000" dirty="0" err="1">
                <a:solidFill>
                  <a:schemeClr val="bg1"/>
                </a:solidFill>
              </a:rPr>
              <a:t>Efta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1175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3D54-5CAC-4E0B-97CB-58568706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3766"/>
            <a:ext cx="5044068" cy="75311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Web-based ech2o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3EA99-FA0F-4ECC-8FE4-E9502245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9894A-3955-4CE6-8E12-64DA4EE07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9"/>
          <a:stretch/>
        </p:blipFill>
        <p:spPr>
          <a:xfrm>
            <a:off x="83889" y="1483761"/>
            <a:ext cx="12026335" cy="5214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D689D-091F-B07E-06D3-F0C302E715B7}"/>
              </a:ext>
            </a:extLst>
          </p:cNvPr>
          <p:cNvSpPr txBox="1"/>
          <p:nvPr/>
        </p:nvSpPr>
        <p:spPr>
          <a:xfrm>
            <a:off x="0" y="545998"/>
            <a:ext cx="6599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On demand point or watershed simulations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Ask questions about post-harvest water and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4A65A5-B5D1-9A7B-8B34-848B8CDEE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9" t="13089" r="25582" b="2324"/>
          <a:stretch/>
        </p:blipFill>
        <p:spPr>
          <a:xfrm>
            <a:off x="7078910" y="814040"/>
            <a:ext cx="5029201" cy="580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12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6B3A-549F-4FC8-AB80-CBDCF32AB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7075948" cy="140401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North Superior project  (Carli </a:t>
            </a:r>
            <a:r>
              <a:rPr lang="en-US" dirty="0" err="1">
                <a:solidFill>
                  <a:schemeClr val="bg1"/>
                </a:solidFill>
              </a:rPr>
              <a:t>Anaballi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public comments on post-harvest regen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554A4-B272-49DF-AFF6-848F1E289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639F26-9319-0BE7-9E4F-64A86B33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55" y="1191622"/>
            <a:ext cx="5486401" cy="553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671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5268-983D-8932-A0D2-8DB06CC2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712" y="-93006"/>
            <a:ext cx="3739375" cy="78411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Thank you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C54A4-095A-5DE4-924C-092C0E2E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1" y="2616124"/>
            <a:ext cx="4619625" cy="92392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BBA225-6F94-D375-4268-E4A602D4E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32" y="846409"/>
            <a:ext cx="6576484" cy="493236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64341E-C1A4-1830-93F2-0366C9877887}"/>
              </a:ext>
            </a:extLst>
          </p:cNvPr>
          <p:cNvSpPr txBox="1"/>
          <p:nvPr/>
        </p:nvSpPr>
        <p:spPr>
          <a:xfrm>
            <a:off x="154751" y="691106"/>
            <a:ext cx="46835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Funding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NASA</a:t>
            </a:r>
          </a:p>
          <a:p>
            <a:r>
              <a:rPr lang="en-US" sz="2800" dirty="0">
                <a:solidFill>
                  <a:schemeClr val="bg1"/>
                </a:solidFill>
              </a:rPr>
              <a:t>NOAA/NIDIS</a:t>
            </a:r>
          </a:p>
          <a:p>
            <a:r>
              <a:rPr lang="en-US" sz="2800" dirty="0">
                <a:solidFill>
                  <a:schemeClr val="bg1"/>
                </a:solidFill>
              </a:rPr>
              <a:t>USFS Region 1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Computing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U. Montana </a:t>
            </a:r>
            <a:r>
              <a:rPr lang="en-US" sz="2800" dirty="0" err="1">
                <a:solidFill>
                  <a:schemeClr val="bg1"/>
                </a:solidFill>
              </a:rPr>
              <a:t>Griz</a:t>
            </a:r>
            <a:r>
              <a:rPr lang="en-US" sz="2800" dirty="0">
                <a:solidFill>
                  <a:schemeClr val="bg1"/>
                </a:solidFill>
              </a:rPr>
              <a:t> Cluster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NASA HPC</a:t>
            </a:r>
          </a:p>
          <a:p>
            <a:r>
              <a:rPr lang="en-US" sz="2800" dirty="0">
                <a:solidFill>
                  <a:schemeClr val="bg1"/>
                </a:solidFill>
              </a:rPr>
              <a:t>NSF-Stampede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Many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86727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943932" y="2358437"/>
            <a:ext cx="6418554" cy="4334366"/>
          </a:xfrm>
          <a:prstGeom prst="ellipse">
            <a:avLst/>
          </a:prstGeom>
          <a:noFill/>
          <a:ln w="3302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3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9276" y="5346710"/>
            <a:ext cx="30528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Fuels/vegetation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46894" y="1918419"/>
            <a:ext cx="13344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terrain</a:t>
            </a:r>
          </a:p>
        </p:txBody>
      </p:sp>
      <p:sp>
        <p:nvSpPr>
          <p:cNvPr id="9" name="Oval 8"/>
          <p:cNvSpPr/>
          <p:nvPr/>
        </p:nvSpPr>
        <p:spPr>
          <a:xfrm>
            <a:off x="5752106" y="885531"/>
            <a:ext cx="6329054" cy="4159115"/>
          </a:xfrm>
          <a:prstGeom prst="ellipse">
            <a:avLst/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979" y="-23303"/>
            <a:ext cx="1200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Climate feedbacks to vegetation increase fuel complexity and hazard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E17FF2-E034-8164-51EA-C088961624D0}"/>
              </a:ext>
            </a:extLst>
          </p:cNvPr>
          <p:cNvSpPr/>
          <p:nvPr/>
        </p:nvSpPr>
        <p:spPr>
          <a:xfrm>
            <a:off x="2553896" y="1001531"/>
            <a:ext cx="6165312" cy="3872556"/>
          </a:xfrm>
          <a:prstGeom prst="ellipse">
            <a:avLst/>
          </a:prstGeom>
          <a:noFill/>
          <a:ln w="298450"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BBC763-A34B-570E-A8EC-B86D9C7ED95E}"/>
              </a:ext>
            </a:extLst>
          </p:cNvPr>
          <p:cNvSpPr/>
          <p:nvPr/>
        </p:nvSpPr>
        <p:spPr>
          <a:xfrm>
            <a:off x="1948875" y="859551"/>
            <a:ext cx="6844221" cy="4159115"/>
          </a:xfrm>
          <a:prstGeom prst="ellipse">
            <a:avLst/>
          </a:prstGeom>
          <a:noFill/>
          <a:ln w="1079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F8908-0F0C-6BCD-EFB7-5CE5A90CD72A}"/>
              </a:ext>
            </a:extLst>
          </p:cNvPr>
          <p:cNvSpPr txBox="1"/>
          <p:nvPr/>
        </p:nvSpPr>
        <p:spPr>
          <a:xfrm>
            <a:off x="4341866" y="3397655"/>
            <a:ext cx="1902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More dynamic, complex fuels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More dead biomass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A5F92-DDEE-6D1C-CA3F-A825781FE78B}"/>
              </a:ext>
            </a:extLst>
          </p:cNvPr>
          <p:cNvSpPr txBox="1"/>
          <p:nvPr/>
        </p:nvSpPr>
        <p:spPr>
          <a:xfrm>
            <a:off x="3077555" y="1887468"/>
            <a:ext cx="2158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Drought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Climate change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Weather extremes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1627" y="1419660"/>
            <a:ext cx="433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weather/climate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AFD8D9-CF85-9263-7DB0-1113F137386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156921" y="2903131"/>
            <a:ext cx="697805" cy="626019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E5D0EBD-C95E-AB51-BC8D-C96C00888B88}"/>
              </a:ext>
            </a:extLst>
          </p:cNvPr>
          <p:cNvSpPr txBox="1"/>
          <p:nvPr/>
        </p:nvSpPr>
        <p:spPr>
          <a:xfrm>
            <a:off x="0" y="4484935"/>
            <a:ext cx="37053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Western forests adapted to wet periods of the 1980’s-90’s are still responding to the last decade of drought. </a:t>
            </a:r>
          </a:p>
          <a:p>
            <a:r>
              <a:rPr lang="en-US" dirty="0">
                <a:solidFill>
                  <a:schemeClr val="bg1"/>
                </a:solidFill>
              </a:rPr>
              <a:t>-trees vulnerable to insects/disease</a:t>
            </a:r>
          </a:p>
          <a:p>
            <a:r>
              <a:rPr lang="en-US" dirty="0">
                <a:solidFill>
                  <a:schemeClr val="bg1"/>
                </a:solidFill>
              </a:rPr>
              <a:t>-Increased tree mortality</a:t>
            </a:r>
          </a:p>
          <a:p>
            <a:r>
              <a:rPr lang="en-US" dirty="0">
                <a:solidFill>
                  <a:schemeClr val="bg1"/>
                </a:solidFill>
              </a:rPr>
              <a:t>-more dead surface fuel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8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971636" y="2349197"/>
            <a:ext cx="6418554" cy="4334366"/>
          </a:xfrm>
          <a:prstGeom prst="ellipse">
            <a:avLst/>
          </a:prstGeom>
          <a:noFill/>
          <a:ln w="3302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3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394" y="5775162"/>
            <a:ext cx="30528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Fuels/vegetation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4598" y="1909179"/>
            <a:ext cx="13344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terrain</a:t>
            </a:r>
          </a:p>
        </p:txBody>
      </p:sp>
      <p:sp>
        <p:nvSpPr>
          <p:cNvPr id="9" name="Oval 8"/>
          <p:cNvSpPr/>
          <p:nvPr/>
        </p:nvSpPr>
        <p:spPr>
          <a:xfrm>
            <a:off x="5779810" y="876291"/>
            <a:ext cx="6329054" cy="4159115"/>
          </a:xfrm>
          <a:prstGeom prst="ellipse">
            <a:avLst/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979" y="-23303"/>
            <a:ext cx="1200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precision agriculture principals to deal with shrinking operating space?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E17FF2-E034-8164-51EA-C088961624D0}"/>
              </a:ext>
            </a:extLst>
          </p:cNvPr>
          <p:cNvSpPr/>
          <p:nvPr/>
        </p:nvSpPr>
        <p:spPr>
          <a:xfrm>
            <a:off x="2581600" y="992291"/>
            <a:ext cx="6165312" cy="3872556"/>
          </a:xfrm>
          <a:prstGeom prst="ellipse">
            <a:avLst/>
          </a:prstGeom>
          <a:noFill/>
          <a:ln w="298450"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BBC763-A34B-570E-A8EC-B86D9C7ED95E}"/>
              </a:ext>
            </a:extLst>
          </p:cNvPr>
          <p:cNvSpPr/>
          <p:nvPr/>
        </p:nvSpPr>
        <p:spPr>
          <a:xfrm>
            <a:off x="1976579" y="850311"/>
            <a:ext cx="6844221" cy="4159115"/>
          </a:xfrm>
          <a:prstGeom prst="ellipse">
            <a:avLst/>
          </a:prstGeom>
          <a:noFill/>
          <a:ln w="1079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A5F92-DDEE-6D1C-CA3F-A825781FE78B}"/>
              </a:ext>
            </a:extLst>
          </p:cNvPr>
          <p:cNvSpPr txBox="1"/>
          <p:nvPr/>
        </p:nvSpPr>
        <p:spPr>
          <a:xfrm>
            <a:off x="3836187" y="1801670"/>
            <a:ext cx="1750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high resolution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forecasts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4344" y="1280497"/>
            <a:ext cx="433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weather/climate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B788F-329E-41D0-CC5F-1B806183A3DA}"/>
              </a:ext>
            </a:extLst>
          </p:cNvPr>
          <p:cNvSpPr txBox="1"/>
          <p:nvPr/>
        </p:nvSpPr>
        <p:spPr>
          <a:xfrm>
            <a:off x="5979494" y="2527537"/>
            <a:ext cx="240283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microclimate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21CE3-5141-CF72-170A-AEE0594F7DA8}"/>
              </a:ext>
            </a:extLst>
          </p:cNvPr>
          <p:cNvSpPr txBox="1"/>
          <p:nvPr/>
        </p:nvSpPr>
        <p:spPr>
          <a:xfrm>
            <a:off x="5961098" y="2979884"/>
            <a:ext cx="2676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Precision fuel moisture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 temperature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E9B8CA-3528-C575-05B8-09ADFE47A8EB}"/>
              </a:ext>
            </a:extLst>
          </p:cNvPr>
          <p:cNvSpPr txBox="1"/>
          <p:nvPr/>
        </p:nvSpPr>
        <p:spPr>
          <a:xfrm>
            <a:off x="5979494" y="5158835"/>
            <a:ext cx="2396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Precision silviculture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 LiDAR, 3D fuel maps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57654B-B8BB-8BBC-EAA9-CF1DE298350E}"/>
              </a:ext>
            </a:extLst>
          </p:cNvPr>
          <p:cNvCxnSpPr>
            <a:cxnSpLocks/>
          </p:cNvCxnSpPr>
          <p:nvPr/>
        </p:nvCxnSpPr>
        <p:spPr>
          <a:xfrm>
            <a:off x="4331855" y="2527537"/>
            <a:ext cx="1679683" cy="3102456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BE0686-A19C-7769-5C90-A0AA84C36892}"/>
              </a:ext>
            </a:extLst>
          </p:cNvPr>
          <p:cNvCxnSpPr>
            <a:cxnSpLocks/>
          </p:cNvCxnSpPr>
          <p:nvPr/>
        </p:nvCxnSpPr>
        <p:spPr>
          <a:xfrm flipH="1">
            <a:off x="6953227" y="3705604"/>
            <a:ext cx="159243" cy="1301223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276C94-6BDB-6948-EE66-839E0F6DF495}"/>
              </a:ext>
            </a:extLst>
          </p:cNvPr>
          <p:cNvCxnSpPr>
            <a:cxnSpLocks/>
          </p:cNvCxnSpPr>
          <p:nvPr/>
        </p:nvCxnSpPr>
        <p:spPr>
          <a:xfrm>
            <a:off x="5660682" y="2164042"/>
            <a:ext cx="1025714" cy="489281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62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971636" y="2349197"/>
            <a:ext cx="6418554" cy="4334366"/>
          </a:xfrm>
          <a:prstGeom prst="ellipse">
            <a:avLst/>
          </a:prstGeom>
          <a:noFill/>
          <a:ln w="3302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3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394" y="5775162"/>
            <a:ext cx="30528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Fuels/vegetation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4598" y="1909179"/>
            <a:ext cx="13344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terrain</a:t>
            </a:r>
          </a:p>
        </p:txBody>
      </p:sp>
      <p:sp>
        <p:nvSpPr>
          <p:cNvPr id="9" name="Oval 8"/>
          <p:cNvSpPr/>
          <p:nvPr/>
        </p:nvSpPr>
        <p:spPr>
          <a:xfrm>
            <a:off x="5779810" y="876291"/>
            <a:ext cx="6329054" cy="4159115"/>
          </a:xfrm>
          <a:prstGeom prst="ellipse">
            <a:avLst/>
          </a:prstGeom>
          <a:noFill/>
          <a:ln w="635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979" y="-23303"/>
            <a:ext cx="1200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precision agriculture principals to deal with shrinking operating space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E17FF2-E034-8164-51EA-C088961624D0}"/>
              </a:ext>
            </a:extLst>
          </p:cNvPr>
          <p:cNvSpPr/>
          <p:nvPr/>
        </p:nvSpPr>
        <p:spPr>
          <a:xfrm>
            <a:off x="2581600" y="992291"/>
            <a:ext cx="6165312" cy="3872556"/>
          </a:xfrm>
          <a:prstGeom prst="ellipse">
            <a:avLst/>
          </a:prstGeom>
          <a:noFill/>
          <a:ln w="298450"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BBC763-A34B-570E-A8EC-B86D9C7ED95E}"/>
              </a:ext>
            </a:extLst>
          </p:cNvPr>
          <p:cNvSpPr/>
          <p:nvPr/>
        </p:nvSpPr>
        <p:spPr>
          <a:xfrm>
            <a:off x="1976579" y="850311"/>
            <a:ext cx="6844221" cy="4159115"/>
          </a:xfrm>
          <a:prstGeom prst="ellipse">
            <a:avLst/>
          </a:prstGeom>
          <a:noFill/>
          <a:ln w="1079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F8908-0F0C-6BCD-EFB7-5CE5A90CD72A}"/>
              </a:ext>
            </a:extLst>
          </p:cNvPr>
          <p:cNvSpPr txBox="1"/>
          <p:nvPr/>
        </p:nvSpPr>
        <p:spPr>
          <a:xfrm>
            <a:off x="3346859" y="3284749"/>
            <a:ext cx="2608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Hydrology</a:t>
            </a:r>
          </a:p>
          <a:p>
            <a:r>
              <a:rPr lang="en-US" sz="2000" dirty="0">
                <a:solidFill>
                  <a:schemeClr val="bg1"/>
                </a:solidFill>
              </a:rPr>
              <a:t>Vegetation stress, live</a:t>
            </a:r>
          </a:p>
          <a:p>
            <a:r>
              <a:rPr lang="en-US" sz="2000" dirty="0">
                <a:solidFill>
                  <a:schemeClr val="bg1"/>
                </a:solidFill>
              </a:rPr>
              <a:t>Fuel moisture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A5F92-DDEE-6D1C-CA3F-A825781FE78B}"/>
              </a:ext>
            </a:extLst>
          </p:cNvPr>
          <p:cNvSpPr txBox="1"/>
          <p:nvPr/>
        </p:nvSpPr>
        <p:spPr>
          <a:xfrm>
            <a:off x="3836187" y="1801670"/>
            <a:ext cx="1750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high resolution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forecasts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4344" y="1280497"/>
            <a:ext cx="433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weather/climate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B788F-329E-41D0-CC5F-1B806183A3DA}"/>
              </a:ext>
            </a:extLst>
          </p:cNvPr>
          <p:cNvSpPr txBox="1"/>
          <p:nvPr/>
        </p:nvSpPr>
        <p:spPr>
          <a:xfrm>
            <a:off x="5979494" y="2527537"/>
            <a:ext cx="240283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microclimate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21CE3-5141-CF72-170A-AEE0594F7DA8}"/>
              </a:ext>
            </a:extLst>
          </p:cNvPr>
          <p:cNvSpPr txBox="1"/>
          <p:nvPr/>
        </p:nvSpPr>
        <p:spPr>
          <a:xfrm>
            <a:off x="5961098" y="2979884"/>
            <a:ext cx="2676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Precision fuel moisture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 temperature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E9B8CA-3528-C575-05B8-09ADFE47A8EB}"/>
              </a:ext>
            </a:extLst>
          </p:cNvPr>
          <p:cNvSpPr txBox="1"/>
          <p:nvPr/>
        </p:nvSpPr>
        <p:spPr>
          <a:xfrm>
            <a:off x="5979494" y="5158835"/>
            <a:ext cx="2396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Precision silviculture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 LiDAR, 3D fuel maps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E1D6AB-AC23-8D72-3DC7-6D03486923DE}"/>
              </a:ext>
            </a:extLst>
          </p:cNvPr>
          <p:cNvCxnSpPr>
            <a:cxnSpLocks/>
          </p:cNvCxnSpPr>
          <p:nvPr/>
        </p:nvCxnSpPr>
        <p:spPr>
          <a:xfrm>
            <a:off x="4210420" y="2574640"/>
            <a:ext cx="319188" cy="839205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57654B-B8BB-8BBC-EAA9-CF1DE298350E}"/>
              </a:ext>
            </a:extLst>
          </p:cNvPr>
          <p:cNvCxnSpPr>
            <a:cxnSpLocks/>
          </p:cNvCxnSpPr>
          <p:nvPr/>
        </p:nvCxnSpPr>
        <p:spPr>
          <a:xfrm>
            <a:off x="4915813" y="4318457"/>
            <a:ext cx="1095725" cy="1311536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BE0686-A19C-7769-5C90-A0AA84C36892}"/>
              </a:ext>
            </a:extLst>
          </p:cNvPr>
          <p:cNvCxnSpPr>
            <a:cxnSpLocks/>
          </p:cNvCxnSpPr>
          <p:nvPr/>
        </p:nvCxnSpPr>
        <p:spPr>
          <a:xfrm flipH="1">
            <a:off x="6953227" y="3705604"/>
            <a:ext cx="159243" cy="1301223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276C94-6BDB-6948-EE66-839E0F6DF495}"/>
              </a:ext>
            </a:extLst>
          </p:cNvPr>
          <p:cNvCxnSpPr>
            <a:cxnSpLocks/>
          </p:cNvCxnSpPr>
          <p:nvPr/>
        </p:nvCxnSpPr>
        <p:spPr>
          <a:xfrm>
            <a:off x="5660682" y="2164042"/>
            <a:ext cx="1025714" cy="489281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660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46959-F26A-2660-0956-548AC260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56" y="930887"/>
            <a:ext cx="5408023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Review Findings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Insufficient consideration of the impact of long-term drought on prescribed fire behavior.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Not using available forecasting tools or insufficient training in using them.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A448B-0733-BEAA-74E9-2EA521B7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879" y="274639"/>
            <a:ext cx="58578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77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69897</TotalTime>
  <Words>2018</Words>
  <Application>Microsoft Office PowerPoint</Application>
  <PresentationFormat>Widescreen</PresentationFormat>
  <Paragraphs>382</Paragraphs>
  <Slides>59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3_Office Theme</vt:lpstr>
      <vt:lpstr>15_Office Theme</vt:lpstr>
      <vt:lpstr>Acrobat Document</vt:lpstr>
      <vt:lpstr>Hydrologic modeling applications in wildfire management</vt:lpstr>
      <vt:lpstr>PowerPoint Presentation</vt:lpstr>
      <vt:lpstr>Nez Perce Clearwater Priority Landscape historical precipitation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Ecohydrology models </vt:lpstr>
      <vt:lpstr>PowerPoint Presentation</vt:lpstr>
      <vt:lpstr>Simulating plant hydraulics with ech2o </vt:lpstr>
      <vt:lpstr>PowerPoint Presentation</vt:lpstr>
      <vt:lpstr>Ech2o skin temperature validation with MODIS</vt:lpstr>
      <vt:lpstr>2017 Lolo Peak Fire, MT low elevation, south facing</vt:lpstr>
      <vt:lpstr>PowerPoint Presentation</vt:lpstr>
      <vt:lpstr>Evaluating soil moisture as an indicator of fire danger and spread potential in the U.S. Northern Rocky Mountains</vt:lpstr>
      <vt:lpstr>PowerPoint Presentation</vt:lpstr>
      <vt:lpstr>Annual forested area burned (1984-2020)</vt:lpstr>
      <vt:lpstr>With hindsight, area burned is well predicted by weather data, models</vt:lpstr>
      <vt:lpstr>PowerPoint Presentation</vt:lpstr>
      <vt:lpstr>Daily weather, fuel and hydrologic predictors  </vt:lpstr>
      <vt:lpstr>5 year ech2o simulations for each fire  Rangeland Analysis Platform (RAP) canopy cover (Allred et al. 2021)</vt:lpstr>
      <vt:lpstr>Per-fire correlations between daily spread and weather, hydroclimate</vt:lpstr>
      <vt:lpstr>PowerPoint Presentation</vt:lpstr>
      <vt:lpstr>Key results from fire spread modeling </vt:lpstr>
      <vt:lpstr>Operational mapping for Region 1 https://topofire.dbs.umt.edu/public_data/R1_fire </vt:lpstr>
      <vt:lpstr>Hurricane Dora</vt:lpstr>
      <vt:lpstr>Soil moisture anomaly response to precipitation</vt:lpstr>
      <vt:lpstr>Active VIIRS fires August 1st-6th 2023  Daily potential area burned predictions </vt:lpstr>
      <vt:lpstr>Where are we going?</vt:lpstr>
      <vt:lpstr>Web-based fire spread forecasting tool</vt:lpstr>
      <vt:lpstr>PowerPoint Presentation</vt:lpstr>
      <vt:lpstr>post-fire reforestation in the western United States </vt:lpstr>
      <vt:lpstr>PowerPoint Presentation</vt:lpstr>
      <vt:lpstr>PowerPoint Presentation</vt:lpstr>
      <vt:lpstr>Surface temperature as biophysical constraint on low elevation tree line</vt:lpstr>
      <vt:lpstr>30 meter surface temperature mapping</vt:lpstr>
      <vt:lpstr>  Potential soil surface temperature (PSST)  -95th percentile maximum annual soil surface temperature for a bed of 2 inch ponderosa pine seedlings   30 meter resolution raster  - historical (1982-2018)  - future (2050) from CMIP6 ensembles    </vt:lpstr>
      <vt:lpstr>PowerPoint Presentation</vt:lpstr>
      <vt:lpstr>https://orthanc.dbs.umt.edu/regenmapper</vt:lpstr>
      <vt:lpstr>PowerPoint Presentation</vt:lpstr>
      <vt:lpstr>PowerPoint Presentation</vt:lpstr>
      <vt:lpstr>Simple automated GIS </vt:lpstr>
      <vt:lpstr>PowerPoint Presentation</vt:lpstr>
      <vt:lpstr>PowerPoint Presentation</vt:lpstr>
      <vt:lpstr>PowerPoint Presentation</vt:lpstr>
      <vt:lpstr>PowerPoint Presentation</vt:lpstr>
      <vt:lpstr>Where are we going?</vt:lpstr>
      <vt:lpstr>PowerPoint Presentation</vt:lpstr>
      <vt:lpstr>Web-based ech2o model </vt:lpstr>
      <vt:lpstr>Web-based ech2o model 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zack</dc:creator>
  <cp:lastModifiedBy>Holden, Zachary - FS, MT</cp:lastModifiedBy>
  <cp:revision>53</cp:revision>
  <dcterms:created xsi:type="dcterms:W3CDTF">2021-02-02T14:30:11Z</dcterms:created>
  <dcterms:modified xsi:type="dcterms:W3CDTF">2024-01-18T19:24:09Z</dcterms:modified>
</cp:coreProperties>
</file>